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664" r:id="rId4"/>
    <p:sldId id="623" r:id="rId5"/>
    <p:sldId id="723" r:id="rId6"/>
    <p:sldId id="724" r:id="rId7"/>
    <p:sldId id="727" r:id="rId8"/>
    <p:sldId id="731" r:id="rId9"/>
    <p:sldId id="284" r:id="rId10"/>
    <p:sldId id="729" r:id="rId11"/>
    <p:sldId id="709" r:id="rId12"/>
    <p:sldId id="730" r:id="rId13"/>
    <p:sldId id="710" r:id="rId14"/>
    <p:sldId id="726" r:id="rId15"/>
    <p:sldId id="722" r:id="rId16"/>
    <p:sldId id="732" r:id="rId17"/>
    <p:sldId id="715" r:id="rId18"/>
    <p:sldId id="706" r:id="rId19"/>
    <p:sldId id="714" r:id="rId20"/>
    <p:sldId id="733" r:id="rId21"/>
    <p:sldId id="264" r:id="rId22"/>
  </p:sldIdLst>
  <p:sldSz cx="12188825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2B34EB6-BAD0-9C4C-BD08-329B4BC78656}">
          <p14:sldIdLst>
            <p14:sldId id="256"/>
            <p14:sldId id="259"/>
          </p14:sldIdLst>
        </p14:section>
        <p14:section name="DrugResponseBackground" id="{44052751-8E23-7C4D-A120-BE5A4EE16033}">
          <p14:sldIdLst>
            <p14:sldId id="664"/>
          </p14:sldIdLst>
        </p14:section>
        <p14:section name="What's In FinnGen?" id="{64D23968-2DA7-5E43-A5A8-6EB3A527C6A7}">
          <p14:sldIdLst>
            <p14:sldId id="623"/>
            <p14:sldId id="723"/>
            <p14:sldId id="724"/>
          </p14:sldIdLst>
        </p14:section>
        <p14:section name="Results" id="{14B29CC2-DBFF-314F-A48A-78C5C76D43B5}">
          <p14:sldIdLst>
            <p14:sldId id="727"/>
            <p14:sldId id="731"/>
            <p14:sldId id="284"/>
            <p14:sldId id="729"/>
            <p14:sldId id="709"/>
            <p14:sldId id="730"/>
            <p14:sldId id="710"/>
            <p14:sldId id="726"/>
            <p14:sldId id="722"/>
            <p14:sldId id="732"/>
          </p14:sldIdLst>
        </p14:section>
        <p14:section name="CurrentFutureAndThanks" id="{2DC1EC71-76BD-824D-9A8A-9383FFECEF65}">
          <p14:sldIdLst>
            <p14:sldId id="715"/>
            <p14:sldId id="706"/>
            <p14:sldId id="714"/>
            <p14:sldId id="73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erapen, Muthu Kumar" initials="VMK" lastIdx="1" clrIdx="0">
    <p:extLst>
      <p:ext uri="{19B8F6BF-5375-455C-9EA6-DF929625EA0E}">
        <p15:presenceInfo xmlns:p15="http://schemas.microsoft.com/office/powerpoint/2012/main" userId="S::mveerapen@mgh.harvard.edu::21015194-18f0-48be-9c89-f6ceb47a9f9d" providerId="AD"/>
      </p:ext>
    </p:extLst>
  </p:cmAuthor>
  <p:cmAuthor id="2" name="Veerapen, Kumar" initials="VK" lastIdx="1" clrIdx="1">
    <p:extLst>
      <p:ext uri="{19B8F6BF-5375-455C-9EA6-DF929625EA0E}">
        <p15:presenceInfo xmlns:p15="http://schemas.microsoft.com/office/powerpoint/2012/main" userId="Veerapen, 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/>
    <p:restoredTop sz="82453"/>
  </p:normalViewPr>
  <p:slideViewPr>
    <p:cSldViewPr snapToGrid="0" snapToObjects="1">
      <p:cViewPr varScale="1">
        <p:scale>
          <a:sx n="73" d="100"/>
          <a:sy n="73" d="100"/>
        </p:scale>
        <p:origin x="1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399" cy="342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10291" marR="0" lvl="1" indent="-389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0582" marR="0" lvl="2" indent="-7782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0874" marR="0" lvl="3" indent="-1167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1165" marR="0" lvl="4" indent="-2864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1456" marR="0" lvl="5" indent="-675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61748" marR="0" lvl="6" indent="-1064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72039" marR="0" lvl="7" indent="-1839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82330" marR="0" lvl="8" indent="-5729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5180012" y="0"/>
            <a:ext cx="3962399" cy="342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10291" marR="0" lvl="1" indent="-389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0582" marR="0" lvl="2" indent="-7782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0874" marR="0" lvl="3" indent="-1167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1165" marR="0" lvl="4" indent="-2864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1456" marR="0" lvl="5" indent="-675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61748" marR="0" lvl="6" indent="-1064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72039" marR="0" lvl="7" indent="-1839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82330" marR="0" lvl="8" indent="-5729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287588" y="514350"/>
            <a:ext cx="4568825" cy="257174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0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6513512"/>
            <a:ext cx="3962399" cy="342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10291" marR="0" lvl="1" indent="-389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20582" marR="0" lvl="2" indent="-7782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30874" marR="0" lvl="3" indent="-1167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41165" marR="0" lvl="4" indent="-2864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1456" marR="0" lvl="5" indent="-675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61748" marR="0" lvl="6" indent="-1064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72039" marR="0" lvl="7" indent="-1839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82330" marR="0" lvl="8" indent="-5729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180012" y="6513512"/>
            <a:ext cx="3962399" cy="342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5180012" y="6513512"/>
            <a:ext cx="3962400" cy="3429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7588" y="514350"/>
            <a:ext cx="456882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9B0E0-5AAF-4633-8D12-0930883A5E1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29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5180012" y="6513512"/>
            <a:ext cx="3962400" cy="3429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10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B64D04C6-BC47-4D08-BD08-67C19A11EE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287588" y="514350"/>
            <a:ext cx="4568825" cy="257175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06B7D23C-BA91-4E0F-A810-8DB7FBE8D90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Clr>
                <a:srgbClr val="000000"/>
              </a:buClr>
              <a:buSzPct val="92000"/>
            </a:pPr>
            <a:endParaRPr lang="en-US" altLang="fi-FI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7EF3713C-19B9-4747-8A2F-C4923E6BC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976BDF2-11D1-4DB2-9FF1-ED381F0563BC}" type="slidenum">
              <a:rPr lang="en-US" altLang="fi-FI" smtClean="0">
                <a:solidFill>
                  <a:srgbClr val="000000"/>
                </a:solidFill>
              </a:rPr>
              <a:pPr/>
              <a:t>3</a:t>
            </a:fld>
            <a:endParaRPr lang="en-US" altLang="fi-FI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47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7588" y="514350"/>
            <a:ext cx="456882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●"/>
              <a:tabLst/>
              <a:defRPr/>
            </a:pPr>
            <a:r>
              <a:rPr lang="en-US" dirty="0"/>
              <a:t>don't spell out your covariates (just say "adjusted for a number of covariates" and leave them on the slide for people to read)</a:t>
            </a:r>
          </a:p>
          <a:p>
            <a:r>
              <a:rPr lang="en-US" dirty="0"/>
              <a:t>What is SAIGE?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1034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2f97e8a2d_2_5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57883324 for 11 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46035522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27867657 for 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PHF21A mediates repression of neuron-specific genes, potentially impairing serotonin metabolism in mouse models </a:t>
            </a:r>
            <a:r>
              <a:rPr lang="en-US" sz="1050" dirty="0"/>
              <a:t>(</a:t>
            </a:r>
            <a:r>
              <a:rPr lang="en-US" sz="1050" dirty="0" err="1"/>
              <a:t>Garay</a:t>
            </a:r>
            <a:r>
              <a:rPr lang="en-US" sz="1050" dirty="0"/>
              <a:t> et al 2016, </a:t>
            </a:r>
            <a:r>
              <a:rPr lang="en-US" sz="1050" i="1" dirty="0"/>
              <a:t>Epigenomics</a:t>
            </a:r>
            <a:r>
              <a:rPr lang="en-US" sz="1050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Spend more time here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AF spectrum, the biggest MDD and how do they compare to this, possibly side by side, were these novel to MDD.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MDD </a:t>
            </a:r>
            <a:r>
              <a:rPr lang="en-US" dirty="0" err="1"/>
              <a:t>pvalues</a:t>
            </a:r>
            <a:r>
              <a:rPr lang="en-US" dirty="0"/>
              <a:t> from the </a:t>
            </a:r>
            <a:r>
              <a:rPr lang="en-US" dirty="0" err="1"/>
              <a:t>phewas</a:t>
            </a:r>
            <a:r>
              <a:rPr lang="en-US" dirty="0"/>
              <a:t>, table comparing betas, </a:t>
            </a:r>
            <a:r>
              <a:rPr lang="en-US" dirty="0" err="1"/>
              <a:t>pvalues</a:t>
            </a:r>
            <a:r>
              <a:rPr lang="en-US" dirty="0"/>
              <a:t>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HLA is new and not captured in meta-analysis</a:t>
            </a:r>
          </a:p>
        </p:txBody>
      </p:sp>
      <p:sp>
        <p:nvSpPr>
          <p:cNvPr id="688" name="Google Shape;688;g62f97e8a2d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035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62f97e8a2d_2_5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MAT2B found in Howard’s paper Methionine regulation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SAMe (</a:t>
            </a:r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S-adenosyl-L-methionine</a:t>
            </a:r>
            <a:r>
              <a:rPr lang="en-US" dirty="0"/>
              <a:t>) used but not proven as a supplement to augment SSRI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SSRI and TLR4 – TLR4 is normalized in SSRI intake.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TLR4 close to </a:t>
            </a:r>
            <a:r>
              <a:rPr lang="en-US" dirty="0" err="1"/>
              <a:t>metaanlaysis</a:t>
            </a:r>
            <a:r>
              <a:rPr lang="en-US" dirty="0"/>
              <a:t> signal for MDD ~6KB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D’ = 1 and report more on R2, if you have a true signal R2 * </a:t>
            </a:r>
            <a:r>
              <a:rPr lang="en-US" dirty="0" err="1"/>
              <a:t>chisq</a:t>
            </a:r>
            <a:r>
              <a:rPr lang="en-US" dirty="0"/>
              <a:t> of true SNP, associations decay with R2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these disappear when we remove the assumption that non-purchases are equal to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Across the board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But is there a genetic factor to purchases within the SSRI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8" name="Google Shape;688;g62f97e8a2d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36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7588" y="514350"/>
            <a:ext cx="456882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18,691 vs 13202</a:t>
            </a:r>
          </a:p>
          <a:p>
            <a:r>
              <a:rPr lang="en-US" dirty="0"/>
              <a:t>What is the endpoint and how did I define it?</a:t>
            </a:r>
          </a:p>
          <a:p>
            <a:r>
              <a:rPr lang="en-US" dirty="0"/>
              <a:t>Spend more time here</a:t>
            </a:r>
          </a:p>
          <a:p>
            <a:endParaRPr lang="en-US" dirty="0"/>
          </a:p>
          <a:p>
            <a:r>
              <a:rPr lang="en-US" dirty="0"/>
              <a:t>MAGMA results in Howards paper</a:t>
            </a:r>
          </a:p>
          <a:p>
            <a:endParaRPr lang="en-US" dirty="0"/>
          </a:p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SSRI contraindications to T1D</a:t>
            </a:r>
            <a:endParaRPr lang="en-US" dirty="0"/>
          </a:p>
          <a:p>
            <a:endParaRPr lang="en-US" dirty="0"/>
          </a:p>
          <a:p>
            <a:r>
              <a:rPr lang="en-US" dirty="0"/>
              <a:t>6       32658495        C       A       9.690e-08       -0.1060 0.0199  2.872e-01       2.739e-01       2.960e-01       950.06  4835.53 1705.13 7653.18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5281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7588" y="514350"/>
            <a:ext cx="456882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4532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7588" y="514350"/>
            <a:ext cx="456882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this is the one variant with the lowest p-value</a:t>
            </a:r>
          </a:p>
          <a:p>
            <a:r>
              <a:rPr lang="en-US" dirty="0"/>
              <a:t>Too many things -- see if there is a way to make this simpler. </a:t>
            </a:r>
          </a:p>
          <a:p>
            <a:pPr lvl="1"/>
            <a:r>
              <a:rPr lang="en-US" dirty="0"/>
              <a:t>Probably get rid of the </a:t>
            </a:r>
          </a:p>
          <a:p>
            <a:pPr lvl="0"/>
            <a:r>
              <a:rPr lang="en-US" dirty="0"/>
              <a:t>Explain the analysis and then just give the </a:t>
            </a:r>
            <a:r>
              <a:rPr lang="en-US" dirty="0" err="1"/>
              <a:t>summ</a:t>
            </a:r>
            <a:r>
              <a:rPr lang="en-US" dirty="0"/>
              <a:t> stats and mention that there was no GWAS significant hits</a:t>
            </a:r>
          </a:p>
          <a:p>
            <a:pPr lvl="1"/>
            <a:r>
              <a:rPr lang="en-US" dirty="0"/>
              <a:t>Maybe explain about the function, if there is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351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7588" y="514350"/>
            <a:ext cx="4568825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these early analyses with simple phenotyping we showed that there is genetic basis in variability and will be studying that in more 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501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138978"/>
            <a:ext cx="12188824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0" y="1110454"/>
            <a:ext cx="12188824" cy="414734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0" y="3395205"/>
            <a:ext cx="12188824" cy="1862594"/>
          </a:xfrm>
          <a:prstGeom prst="rect">
            <a:avLst/>
          </a:prstGeom>
          <a:solidFill>
            <a:schemeClr val="dk1">
              <a:alpha val="40000"/>
            </a:schemeClr>
          </a:solidFill>
          <a:ln>
            <a:noFill/>
          </a:ln>
        </p:spPr>
        <p:txBody>
          <a:bodyPr wrap="square" lIns="91425" tIns="91425" rIns="91425" bIns="91425" anchor="ctr" anchorCtr="1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647531" y="4342650"/>
            <a:ext cx="1097629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57228" y="5624066"/>
            <a:ext cx="2474366" cy="86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0" y="0"/>
            <a:ext cx="12188824" cy="13441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>
            <a:spLocks noGrp="1"/>
          </p:cNvSpPr>
          <p:nvPr>
            <p:ph type="pic" idx="2"/>
          </p:nvPr>
        </p:nvSpPr>
        <p:spPr>
          <a:xfrm>
            <a:off x="0" y="0"/>
            <a:ext cx="12188824" cy="52577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0" y="3332330"/>
            <a:ext cx="12188824" cy="19254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1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4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647531" y="4405525"/>
            <a:ext cx="1097629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57228" y="5624066"/>
            <a:ext cx="2474366" cy="86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le Slide 3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647531" y="3245743"/>
            <a:ext cx="10976291" cy="56425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/>
              <a:buNone/>
              <a:defRPr sz="4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47531" y="4149975"/>
            <a:ext cx="10976291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647531" y="3980107"/>
            <a:ext cx="10976291" cy="0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34835" y="643608"/>
            <a:ext cx="10988988" cy="4231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34835" y="1398250"/>
            <a:ext cx="10988988" cy="2154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pic" idx="2"/>
          </p:nvPr>
        </p:nvSpPr>
        <p:spPr>
          <a:xfrm>
            <a:off x="8024310" y="0"/>
            <a:ext cx="4164515" cy="685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634835" y="643608"/>
            <a:ext cx="7038200" cy="4231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47531" y="1398250"/>
            <a:ext cx="7014922" cy="2154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3D6F-3AB9-7146-B8B5-6C9297ED4A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082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F4E055-4411-1E45-96C2-26B7F38F36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08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9814-B2DC-4244-A9C8-31DB167BF5E7}"/>
              </a:ext>
            </a:extLst>
          </p:cNvPr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3D9695-FC6C-1240-9787-5D3B2F4CF18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182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844331" y="177800"/>
            <a:ext cx="1050016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44331" y="1574800"/>
            <a:ext cx="10500165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609448" lvl="0" indent="-499408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2399"/>
            </a:lvl1pPr>
            <a:lvl2pPr marL="1218895" lvl="1" indent="-499408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2399"/>
            </a:lvl2pPr>
            <a:lvl3pPr marL="1828343" lvl="2" indent="-499408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2399"/>
            </a:lvl3pPr>
            <a:lvl4pPr marL="2437790" lvl="3" indent="-499408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2399"/>
            </a:lvl4pPr>
            <a:lvl5pPr marL="3047238" lvl="4" indent="-499408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2399"/>
            </a:lvl5pPr>
            <a:lvl6pPr marL="3656686" lvl="5" indent="-37244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6pPr>
            <a:lvl7pPr marL="4266133" lvl="6" indent="-37244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7pPr>
            <a:lvl8pPr marL="4875581" lvl="7" indent="-37244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8pPr>
            <a:lvl9pPr marL="5485028" lvl="8" indent="-372440" algn="l">
              <a:lnSpc>
                <a:spcPct val="100000"/>
              </a:lnSpc>
              <a:spcBef>
                <a:spcPts val="2933"/>
              </a:spcBef>
              <a:spcAft>
                <a:spcPts val="0"/>
              </a:spcAft>
              <a:buClr>
                <a:srgbClr val="000000"/>
              </a:buClr>
              <a:buSzPts val="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5977959" y="6540501"/>
            <a:ext cx="226560" cy="23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1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64355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FB2D381-89BF-441F-82FD-5B10F5A13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047E0-324D-485F-8B18-05CE951D9BF6}" type="datetime1">
              <a:rPr lang="en-US"/>
              <a:pPr>
                <a:defRPr/>
              </a:pPr>
              <a:t>10/23/20</a:t>
            </a:fld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B3F795C-7B7E-481A-AD5B-4A02B8036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68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12188824" cy="1182033"/>
          </a:xfrm>
          <a:prstGeom prst="rect">
            <a:avLst/>
          </a:prstGeom>
          <a:solidFill>
            <a:srgbClr val="006DB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634835" y="643608"/>
            <a:ext cx="10988988" cy="42319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34835" y="1524000"/>
            <a:ext cx="10988988" cy="2154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762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7550" y="6356355"/>
            <a:ext cx="4113727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10291" marR="0" lvl="1" indent="-3890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20582" marR="0" lvl="2" indent="-7782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30874" marR="0" lvl="3" indent="-11673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641165" marR="0" lvl="4" indent="-2864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1456" marR="0" lvl="5" indent="-6755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461748" marR="0" lvl="6" indent="-10647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872039" marR="0" lvl="7" indent="-1839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282330" marR="0" lvl="8" indent="-5729" algn="l" rtl="0">
              <a:spcBef>
                <a:spcPts val="0"/>
              </a:spcBef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839152" y="6356355"/>
            <a:ext cx="2742485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63" r:id="rId6"/>
    <p:sldLayoutId id="2147483665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veerapen@broadinstitute.org" TargetMode="Externa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tiff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npedia.com/index.php/Special:FormEdit/Gene/HLA-DQB1-AS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tiff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ncbi.nlm.nih.gov/snp/rs140753406" TargetMode="External"/><Relationship Id="rId4" Type="http://schemas.openxmlformats.org/officeDocument/2006/relationships/hyperlink" Target="https://www.ncbi.nlm.nih.gov/gene/81490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mailto:veerapen@broadinstitute.org" TargetMode="External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tiff"/><Relationship Id="rId5" Type="http://schemas.openxmlformats.org/officeDocument/2006/relationships/image" Target="../media/image1.png"/><Relationship Id="rId10" Type="http://schemas.openxmlformats.org/officeDocument/2006/relationships/image" Target="../media/image29.jpeg"/><Relationship Id="rId4" Type="http://schemas.openxmlformats.org/officeDocument/2006/relationships/image" Target="../media/image2.png"/><Relationship Id="rId9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gene/51317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ncbi.nlm.nih.gov/snp/rs14001298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cbi.nlm.nih.gov/gene/6197" TargetMode="External"/><Relationship Id="rId5" Type="http://schemas.openxmlformats.org/officeDocument/2006/relationships/hyperlink" Target="https://www.ncbi.nlm.nih.gov/snp/rs12364441" TargetMode="External"/><Relationship Id="rId4" Type="http://schemas.openxmlformats.org/officeDocument/2006/relationships/hyperlink" Target="https://www.ncbi.nlm.nih.gov/gene/310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47531" y="3245743"/>
            <a:ext cx="10976400" cy="564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algn="ctr"/>
            <a:r>
              <a:rPr lang="en-US" sz="3800" b="1" dirty="0"/>
              <a:t>Assessing the Genetic Contribution of Drug Response Variability in Selective Serotonin Reuptake Inhibitors From 1,711,695 Purchases in the Finnish National Drug Registry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47531" y="4149975"/>
            <a:ext cx="10976400" cy="3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sz="3200" b="1" dirty="0"/>
              <a:t>2020 World Congress of Psychiatric Genetics</a:t>
            </a:r>
          </a:p>
          <a:p>
            <a:pPr lvl="0" algn="ctr"/>
            <a:r>
              <a:rPr lang="en-US" sz="2800" dirty="0"/>
              <a:t>October 20</a:t>
            </a:r>
            <a:r>
              <a:rPr lang="en-US" sz="2800" baseline="30000" dirty="0"/>
              <a:t>th</a:t>
            </a:r>
            <a:r>
              <a:rPr lang="en-US" sz="2800" dirty="0"/>
              <a:t>, 2020</a:t>
            </a:r>
          </a:p>
          <a:p>
            <a:pPr lvl="0" algn="ctr"/>
            <a:r>
              <a:rPr lang="en-US" dirty="0"/>
              <a:t>Session: Pharmacogenomics</a:t>
            </a:r>
          </a:p>
        </p:txBody>
      </p:sp>
      <p:sp>
        <p:nvSpPr>
          <p:cNvPr id="80" name="Shape 80"/>
          <p:cNvSpPr txBox="1"/>
          <p:nvPr/>
        </p:nvSpPr>
        <p:spPr>
          <a:xfrm>
            <a:off x="9215156" y="5930394"/>
            <a:ext cx="2939100" cy="81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dirty="0"/>
              <a:t>@</a:t>
            </a:r>
            <a:r>
              <a:rPr lang="en-US" dirty="0" err="1"/>
              <a:t>mkveerapen</a:t>
            </a:r>
            <a:r>
              <a:rPr lang="en-US" dirty="0"/>
              <a:t>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veerapen@broadinstitute.org</a:t>
            </a:r>
            <a:endParaRPr lang="en-US" dirty="0"/>
          </a:p>
          <a:p>
            <a:pPr lvl="0" algn="r" rtl="0">
              <a:spcBef>
                <a:spcPts val="0"/>
              </a:spcBef>
              <a:buNone/>
            </a:pPr>
            <a:r>
              <a:rPr lang="en-US" dirty="0"/>
              <a:t>#</a:t>
            </a:r>
            <a:r>
              <a:rPr lang="en-US" dirty="0" err="1"/>
              <a:t>ATGUstrong</a:t>
            </a:r>
            <a:endParaRPr lang="en-US" dirty="0"/>
          </a:p>
        </p:txBody>
      </p:sp>
      <p:pic>
        <p:nvPicPr>
          <p:cNvPr id="15364" name="Picture 4" descr="mage result for twitt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643" y="6031655"/>
            <a:ext cx="1176521" cy="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hape 66">
            <a:extLst>
              <a:ext uri="{FF2B5EF4-FFF2-40B4-BE49-F238E27FC236}">
                <a16:creationId xmlns:a16="http://schemas.microsoft.com/office/drawing/2014/main" id="{056A9968-FD44-644B-BDA3-4E0502B662A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60535" y="203672"/>
            <a:ext cx="2158170" cy="7528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124D9E-9D60-4941-AA23-27B6E0972188}"/>
              </a:ext>
            </a:extLst>
          </p:cNvPr>
          <p:cNvSpPr txBox="1"/>
          <p:nvPr/>
        </p:nvSpPr>
        <p:spPr>
          <a:xfrm>
            <a:off x="34569" y="5934670"/>
            <a:ext cx="3249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Kumar Veerapen, PhD</a:t>
            </a:r>
          </a:p>
          <a:p>
            <a:r>
              <a:rPr lang="en-US" sz="1800" i="1" dirty="0"/>
              <a:t>Postdoctoral Research Fellow</a:t>
            </a:r>
          </a:p>
          <a:p>
            <a:r>
              <a:rPr lang="en-US" sz="1800" dirty="0"/>
              <a:t>Daly lab</a:t>
            </a:r>
          </a:p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4732B1-3236-594F-9952-249B59A60F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42" t="20214" r="9154" b="16300"/>
          <a:stretch/>
        </p:blipFill>
        <p:spPr>
          <a:xfrm>
            <a:off x="9476423" y="6267364"/>
            <a:ext cx="264320" cy="20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88975-0C7D-9044-9E46-692EE63C7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85" t="34009" r="11005" b="32677"/>
          <a:stretch/>
        </p:blipFill>
        <p:spPr>
          <a:xfrm>
            <a:off x="4843007" y="55385"/>
            <a:ext cx="2502810" cy="1045029"/>
          </a:xfrm>
          <a:prstGeom prst="rect">
            <a:avLst/>
          </a:prstGeom>
        </p:spPr>
      </p:pic>
      <p:pic>
        <p:nvPicPr>
          <p:cNvPr id="16" name="Picture 4" descr="mage result for massachusetts general hospital">
            <a:extLst>
              <a:ext uri="{FF2B5EF4-FFF2-40B4-BE49-F238E27FC236}">
                <a16:creationId xmlns:a16="http://schemas.microsoft.com/office/drawing/2014/main" id="{CF5E9BE7-4310-944C-B42C-7753EEC99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0" y="324519"/>
            <a:ext cx="2740424" cy="5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5C782-5AE0-784F-8BDC-D9A9263D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605" y="1184315"/>
            <a:ext cx="4651403" cy="47146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DB1C76-1901-FD44-B64D-54798CA4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2: Number of SSRI Purchases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50546-5FDE-2948-B01F-2FE622C00278}"/>
              </a:ext>
            </a:extLst>
          </p:cNvPr>
          <p:cNvSpPr txBox="1"/>
          <p:nvPr/>
        </p:nvSpPr>
        <p:spPr>
          <a:xfrm>
            <a:off x="6004307" y="1181987"/>
            <a:ext cx="2103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Trait type: </a:t>
            </a:r>
          </a:p>
          <a:p>
            <a:r>
              <a:rPr lang="en-US" sz="2800" dirty="0"/>
              <a:t>Quantitative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7AC51-068B-E443-9EE7-A1E5DAB1604A}"/>
              </a:ext>
            </a:extLst>
          </p:cNvPr>
          <p:cNvSpPr txBox="1"/>
          <p:nvPr/>
        </p:nvSpPr>
        <p:spPr>
          <a:xfrm>
            <a:off x="-48458" y="5830738"/>
            <a:ext cx="122857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Question</a:t>
            </a:r>
            <a:r>
              <a:rPr lang="en-US" sz="2000" dirty="0"/>
              <a:t>: </a:t>
            </a:r>
          </a:p>
          <a:p>
            <a:pPr algn="ctr"/>
            <a:r>
              <a:rPr lang="en-US" sz="2400" i="1" dirty="0"/>
              <a:t>Are there genetic variants associated with the variability in purchase frequency of SSRI?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A50BFC-C8F4-8940-B1D9-EE773C4CD2FB}"/>
              </a:ext>
            </a:extLst>
          </p:cNvPr>
          <p:cNvSpPr/>
          <p:nvPr/>
        </p:nvSpPr>
        <p:spPr>
          <a:xfrm>
            <a:off x="5998857" y="2671841"/>
            <a:ext cx="44865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Range: 0 (no purchase record) – 288 </a:t>
            </a:r>
          </a:p>
          <a:p>
            <a:r>
              <a:rPr lang="en-US" sz="2000" dirty="0"/>
              <a:t>Median: 7 purchases per individual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F0948A-C89C-9942-9AC7-5816B686CF82}"/>
              </a:ext>
            </a:extLst>
          </p:cNvPr>
          <p:cNvSpPr/>
          <p:nvPr/>
        </p:nvSpPr>
        <p:spPr>
          <a:xfrm>
            <a:off x="5998857" y="2038553"/>
            <a:ext cx="4217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Number of purchases per individual</a:t>
            </a:r>
          </a:p>
        </p:txBody>
      </p:sp>
    </p:spTree>
    <p:extLst>
      <p:ext uri="{BB962C8B-B14F-4D97-AF65-F5344CB8AC3E}">
        <p14:creationId xmlns:p14="http://schemas.microsoft.com/office/powerpoint/2010/main" val="189881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CA2E70B-65FC-944A-8C04-923104CB8CE1}"/>
              </a:ext>
            </a:extLst>
          </p:cNvPr>
          <p:cNvGrpSpPr/>
          <p:nvPr/>
        </p:nvGrpSpPr>
        <p:grpSpPr>
          <a:xfrm>
            <a:off x="32000" y="1816044"/>
            <a:ext cx="10089020" cy="4801865"/>
            <a:chOff x="606194" y="1321349"/>
            <a:chExt cx="10916682" cy="5060147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5C419E9-5466-4849-95F3-15A4B52728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401"/>
            <a:stretch/>
          </p:blipFill>
          <p:spPr>
            <a:xfrm>
              <a:off x="665947" y="1416304"/>
              <a:ext cx="10856929" cy="496519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0C11045-4806-2542-8005-75D3D80B9E95}"/>
                </a:ext>
              </a:extLst>
            </p:cNvPr>
            <p:cNvSpPr/>
            <p:nvPr/>
          </p:nvSpPr>
          <p:spPr>
            <a:xfrm>
              <a:off x="606194" y="1321349"/>
              <a:ext cx="2243259" cy="4702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0" name="Google Shape;690;p72"/>
          <p:cNvSpPr txBox="1">
            <a:spLocks noGrp="1"/>
          </p:cNvSpPr>
          <p:nvPr>
            <p:ph type="title"/>
          </p:nvPr>
        </p:nvSpPr>
        <p:spPr>
          <a:xfrm>
            <a:off x="844331" y="178647"/>
            <a:ext cx="10500165" cy="114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393" tIns="25393" rIns="25393" bIns="25393" anchor="ctr" anchorCtr="0">
            <a:noAutofit/>
          </a:bodyPr>
          <a:lstStyle/>
          <a:p>
            <a:pPr algn="l">
              <a:buSzPts val="4200"/>
            </a:pPr>
            <a:r>
              <a:rPr lang="en" sz="36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SSRI Purchases (Per Individual) (N = 200,935)</a:t>
            </a:r>
            <a:endParaRPr sz="36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A1E746-AA01-2642-9079-91E461DFC8D8}"/>
              </a:ext>
            </a:extLst>
          </p:cNvPr>
          <p:cNvSpPr/>
          <p:nvPr/>
        </p:nvSpPr>
        <p:spPr>
          <a:xfrm>
            <a:off x="8571854" y="1189450"/>
            <a:ext cx="31662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Endpoint: Quantitative </a:t>
            </a:r>
          </a:p>
          <a:p>
            <a:r>
              <a:rPr lang="en-US" dirty="0"/>
              <a:t>Range: 0 (no purchase record) – 288 </a:t>
            </a:r>
          </a:p>
          <a:p>
            <a:r>
              <a:rPr lang="en-US" dirty="0"/>
              <a:t>Median: 7 purchases per individual</a:t>
            </a:r>
          </a:p>
          <a:p>
            <a:r>
              <a:rPr lang="en-US" dirty="0"/>
              <a:t>Inverse Rank Normalized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DA9D60-E5EE-3048-8A02-FE4113206B6E}"/>
              </a:ext>
            </a:extLst>
          </p:cNvPr>
          <p:cNvGrpSpPr/>
          <p:nvPr/>
        </p:nvGrpSpPr>
        <p:grpSpPr>
          <a:xfrm>
            <a:off x="571479" y="2287906"/>
            <a:ext cx="1600118" cy="1350117"/>
            <a:chOff x="1396226" y="2305159"/>
            <a:chExt cx="1600118" cy="135011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2E5B1B-EA50-964E-B029-60054950368F}"/>
                </a:ext>
              </a:extLst>
            </p:cNvPr>
            <p:cNvSpPr txBox="1"/>
            <p:nvPr/>
          </p:nvSpPr>
          <p:spPr>
            <a:xfrm>
              <a:off x="1396226" y="2305159"/>
              <a:ext cx="160011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/>
                <a:t>PROX1</a:t>
              </a:r>
              <a:endParaRPr lang="en-US" sz="1200" dirty="0"/>
            </a:p>
            <a:p>
              <a:pPr algn="ctr"/>
              <a:r>
                <a:rPr lang="en-US" sz="1200" dirty="0"/>
                <a:t>chr1:213928283:A:G</a:t>
              </a:r>
            </a:p>
            <a:p>
              <a:pPr algn="ctr"/>
              <a:r>
                <a:rPr lang="en-US" sz="1200" dirty="0"/>
                <a:t>(Intron)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FIN</a:t>
              </a:r>
              <a:r>
                <a:rPr lang="en-US" sz="1200" dirty="0"/>
                <a:t> = 0.4105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NFE</a:t>
              </a:r>
              <a:r>
                <a:rPr lang="en-US" sz="1200" dirty="0"/>
                <a:t> = 0.5176</a:t>
              </a:r>
            </a:p>
            <a:p>
              <a:pPr algn="ctr"/>
              <a:r>
                <a:rPr lang="en-US" sz="1200" dirty="0"/>
                <a:t>β = -0.0125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27BDB70-7EAE-F949-A7E2-72C98E0B71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85474" y="3441593"/>
              <a:ext cx="119031" cy="21368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CEDA855-55A4-2C48-94C0-6347A34CE825}"/>
              </a:ext>
            </a:extLst>
          </p:cNvPr>
          <p:cNvGrpSpPr/>
          <p:nvPr/>
        </p:nvGrpSpPr>
        <p:grpSpPr>
          <a:xfrm>
            <a:off x="999867" y="1126287"/>
            <a:ext cx="1874647" cy="2005740"/>
            <a:chOff x="1824614" y="1126287"/>
            <a:chExt cx="1874647" cy="200574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485992-0133-EE4C-A105-FD6965006121}"/>
                </a:ext>
              </a:extLst>
            </p:cNvPr>
            <p:cNvSpPr txBox="1"/>
            <p:nvPr/>
          </p:nvSpPr>
          <p:spPr>
            <a:xfrm>
              <a:off x="1824614" y="1126287"/>
              <a:ext cx="18746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ARIH2</a:t>
              </a:r>
              <a:endParaRPr lang="en-US" sz="1200" dirty="0"/>
            </a:p>
            <a:p>
              <a:pPr algn="ctr"/>
              <a:r>
                <a:rPr lang="en-US" sz="1200" dirty="0"/>
                <a:t>chr3:48972137:C:G</a:t>
              </a:r>
            </a:p>
            <a:p>
              <a:pPr algn="ctr"/>
              <a:r>
                <a:rPr lang="en-US" sz="1200" dirty="0"/>
                <a:t>(intron)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FIN</a:t>
              </a:r>
              <a:r>
                <a:rPr lang="en-US" sz="1200" dirty="0"/>
                <a:t> = 0.1883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NFE</a:t>
              </a:r>
              <a:r>
                <a:rPr lang="en-US" sz="1200" dirty="0"/>
                <a:t> = 0.1257</a:t>
              </a:r>
            </a:p>
            <a:p>
              <a:pPr algn="ctr"/>
              <a:r>
                <a:rPr lang="en-US" sz="1200" dirty="0"/>
                <a:t>β  = -0.0185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C40E98D-217F-2245-822F-06462E7EDF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9930" y="2316821"/>
              <a:ext cx="155995" cy="815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9B54248-20CE-5C4E-ABA9-3B11424EDA62}"/>
              </a:ext>
            </a:extLst>
          </p:cNvPr>
          <p:cNvGrpSpPr/>
          <p:nvPr/>
        </p:nvGrpSpPr>
        <p:grpSpPr>
          <a:xfrm>
            <a:off x="2272852" y="2286070"/>
            <a:ext cx="1592103" cy="1200329"/>
            <a:chOff x="3097599" y="2286070"/>
            <a:chExt cx="1592103" cy="120032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72AC5A-11D8-CD48-A6BB-0B1035181410}"/>
                </a:ext>
              </a:extLst>
            </p:cNvPr>
            <p:cNvSpPr txBox="1"/>
            <p:nvPr/>
          </p:nvSpPr>
          <p:spPr>
            <a:xfrm>
              <a:off x="3097599" y="2286070"/>
              <a:ext cx="159210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/>
                <a:t>MAT2B</a:t>
              </a:r>
              <a:endParaRPr lang="en-US" sz="1200" dirty="0"/>
            </a:p>
            <a:p>
              <a:pPr algn="ctr"/>
              <a:r>
                <a:rPr lang="en-US" sz="1200" dirty="0"/>
                <a:t>chr5:165056066:G:T</a:t>
              </a:r>
            </a:p>
            <a:p>
              <a:pPr algn="ctr"/>
              <a:r>
                <a:rPr lang="en-US" sz="1200" dirty="0"/>
                <a:t>(intron)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FIN</a:t>
              </a:r>
              <a:r>
                <a:rPr lang="en-US" sz="1200" dirty="0"/>
                <a:t> = 0.5922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NFE</a:t>
              </a:r>
              <a:r>
                <a:rPr lang="en-US" sz="1200" dirty="0"/>
                <a:t> = 0.5223</a:t>
              </a:r>
            </a:p>
            <a:p>
              <a:pPr algn="ctr"/>
              <a:r>
                <a:rPr lang="en-US" sz="1200" dirty="0"/>
                <a:t>β = 0.0143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9A4408-B005-F345-AAE9-F385F03250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33137" y="2780773"/>
              <a:ext cx="262608" cy="1408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3A52254-8985-AC4E-A158-5764B296A30C}"/>
              </a:ext>
            </a:extLst>
          </p:cNvPr>
          <p:cNvGrpSpPr/>
          <p:nvPr/>
        </p:nvGrpSpPr>
        <p:grpSpPr>
          <a:xfrm>
            <a:off x="3720095" y="1131853"/>
            <a:ext cx="1874647" cy="1276336"/>
            <a:chOff x="4544842" y="1131853"/>
            <a:chExt cx="1874647" cy="127633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770D312-CB42-964B-A782-C7B2033465F4}"/>
                </a:ext>
              </a:extLst>
            </p:cNvPr>
            <p:cNvSpPr txBox="1"/>
            <p:nvPr/>
          </p:nvSpPr>
          <p:spPr>
            <a:xfrm>
              <a:off x="4544842" y="1131853"/>
              <a:ext cx="187464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RNF39</a:t>
              </a:r>
              <a:endParaRPr lang="en-US" sz="1200" dirty="0"/>
            </a:p>
            <a:p>
              <a:pPr algn="ctr"/>
              <a:r>
                <a:rPr lang="en-US" sz="1200" dirty="0"/>
                <a:t>chr6:30070870:T:C</a:t>
              </a:r>
            </a:p>
            <a:p>
              <a:pPr algn="ctr"/>
              <a:r>
                <a:rPr lang="en-US" sz="1200" dirty="0"/>
                <a:t>(3’ UTR)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FIN</a:t>
              </a:r>
              <a:r>
                <a:rPr lang="en-US" sz="1200" dirty="0"/>
                <a:t> = 0.05355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NFE</a:t>
              </a:r>
              <a:r>
                <a:rPr lang="en-US" sz="1200" dirty="0"/>
                <a:t> = 0.1024</a:t>
              </a:r>
            </a:p>
            <a:p>
              <a:pPr algn="ctr"/>
              <a:r>
                <a:rPr lang="en-US" sz="1200" dirty="0"/>
                <a:t>β = -0. 0345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5B9AD0A-546A-6547-AE7C-9EC953F5A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0957" y="2240895"/>
              <a:ext cx="260848" cy="1672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F25360B-8017-704A-9E76-4F01CFF85A6C}"/>
              </a:ext>
            </a:extLst>
          </p:cNvPr>
          <p:cNvGrpSpPr/>
          <p:nvPr/>
        </p:nvGrpSpPr>
        <p:grpSpPr>
          <a:xfrm>
            <a:off x="4015135" y="2330325"/>
            <a:ext cx="1926986" cy="1357157"/>
            <a:chOff x="4839882" y="2330325"/>
            <a:chExt cx="1926986" cy="13571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E690EB-B54A-094A-A903-EB9B522A5C24}"/>
                </a:ext>
              </a:extLst>
            </p:cNvPr>
            <p:cNvSpPr txBox="1"/>
            <p:nvPr/>
          </p:nvSpPr>
          <p:spPr>
            <a:xfrm>
              <a:off x="4839882" y="2330325"/>
              <a:ext cx="19269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TLR4</a:t>
              </a:r>
            </a:p>
            <a:p>
              <a:pPr algn="ctr"/>
              <a:r>
                <a:rPr lang="en-US" sz="1200" dirty="0"/>
                <a:t>chr9:117728182:A:G</a:t>
              </a:r>
            </a:p>
            <a:p>
              <a:pPr algn="ctr"/>
              <a:r>
                <a:rPr lang="en-US" sz="1200" dirty="0"/>
                <a:t>(intergenic)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FIN</a:t>
              </a:r>
              <a:r>
                <a:rPr lang="en-US" sz="1200" dirty="0"/>
                <a:t> = 0.01041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NFE</a:t>
              </a:r>
              <a:r>
                <a:rPr lang="en-US" sz="1200" dirty="0"/>
                <a:t> = 0.003856</a:t>
              </a:r>
            </a:p>
            <a:p>
              <a:pPr algn="ctr"/>
              <a:r>
                <a:rPr lang="en-US" sz="1200" dirty="0"/>
                <a:t>β = -0.0605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DD57EF2-D8B8-DD48-A16E-6B400835FB8F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5803375" y="3530654"/>
              <a:ext cx="687066" cy="1568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8448BC-101A-F94F-A041-AA1284664608}"/>
              </a:ext>
            </a:extLst>
          </p:cNvPr>
          <p:cNvGrpSpPr/>
          <p:nvPr/>
        </p:nvGrpSpPr>
        <p:grpSpPr>
          <a:xfrm>
            <a:off x="6161708" y="1744830"/>
            <a:ext cx="1663800" cy="1613946"/>
            <a:chOff x="6986455" y="1744830"/>
            <a:chExt cx="1663800" cy="16139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1E740F-19C3-9B43-ACA5-706DB2A49B4F}"/>
                </a:ext>
              </a:extLst>
            </p:cNvPr>
            <p:cNvSpPr txBox="1"/>
            <p:nvPr/>
          </p:nvSpPr>
          <p:spPr>
            <a:xfrm>
              <a:off x="6986455" y="1744830"/>
              <a:ext cx="1663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/>
                <a:t>PHF21A</a:t>
              </a:r>
              <a:endParaRPr lang="en-US" sz="1200" dirty="0"/>
            </a:p>
            <a:p>
              <a:pPr algn="ctr"/>
              <a:r>
                <a:rPr lang="en-US" sz="1200" dirty="0"/>
                <a:t>chr11:46035522:T:C</a:t>
              </a:r>
            </a:p>
            <a:p>
              <a:pPr algn="ctr"/>
              <a:r>
                <a:rPr lang="en-US" sz="1200" dirty="0"/>
                <a:t>(intron)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FIN</a:t>
              </a:r>
              <a:r>
                <a:rPr lang="en-US" sz="1200" dirty="0"/>
                <a:t> = 0.1988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NFE</a:t>
              </a:r>
              <a:r>
                <a:rPr lang="en-US" sz="1200" dirty="0"/>
                <a:t> = 0.1715</a:t>
              </a:r>
            </a:p>
            <a:p>
              <a:pPr algn="ctr"/>
              <a:r>
                <a:rPr lang="en-US" sz="1200" dirty="0"/>
                <a:t>β = 0.0165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A1CDE67-5961-C44F-8D70-F0AB51EC899A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7183712" y="2945158"/>
              <a:ext cx="655613" cy="413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FCD2CBA-31E9-A344-8F36-6C7849E5E82C}"/>
              </a:ext>
            </a:extLst>
          </p:cNvPr>
          <p:cNvSpPr/>
          <p:nvPr/>
        </p:nvSpPr>
        <p:spPr>
          <a:xfrm>
            <a:off x="2334916" y="2244995"/>
            <a:ext cx="1497124" cy="1241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F09310-524E-E547-BF28-72661BA0FBE8}"/>
              </a:ext>
            </a:extLst>
          </p:cNvPr>
          <p:cNvSpPr/>
          <p:nvPr/>
        </p:nvSpPr>
        <p:spPr>
          <a:xfrm>
            <a:off x="4217289" y="2316821"/>
            <a:ext cx="1497124" cy="120032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8F9555-7051-D948-9C0A-2C01BD18859B}"/>
              </a:ext>
            </a:extLst>
          </p:cNvPr>
          <p:cNvSpPr/>
          <p:nvPr/>
        </p:nvSpPr>
        <p:spPr>
          <a:xfrm>
            <a:off x="6180291" y="1745469"/>
            <a:ext cx="1668574" cy="119968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944E3E-4C87-B64B-8C02-8EE57AF08388}"/>
              </a:ext>
            </a:extLst>
          </p:cNvPr>
          <p:cNvSpPr/>
          <p:nvPr/>
        </p:nvSpPr>
        <p:spPr>
          <a:xfrm>
            <a:off x="10121020" y="3154360"/>
            <a:ext cx="20388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013859" eaLnBrk="0" hangingPunct="0">
              <a:defRPr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S-Adenosyl methionine (SAMe) could be used as a supplement but still remains inconclusive (Cuomo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2020 </a:t>
            </a:r>
            <a:r>
              <a:rPr lang="en-US" i="1" dirty="0"/>
              <a:t>Annals Gen Psych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6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B56DFA-FA8C-C640-95E4-C721E41F9AE4}"/>
              </a:ext>
            </a:extLst>
          </p:cNvPr>
          <p:cNvSpPr/>
          <p:nvPr/>
        </p:nvSpPr>
        <p:spPr>
          <a:xfrm>
            <a:off x="10154979" y="5442436"/>
            <a:ext cx="203881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013859" eaLnBrk="0" hangingPunct="0">
              <a:defRPr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Systemic TLR4 is reduced with SSRI intake (Wang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2020 </a:t>
            </a:r>
            <a:r>
              <a:rPr lang="en-US" sz="16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Neuroscience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16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7A9642-5814-0E47-9F92-5F2BCA56F381}"/>
              </a:ext>
            </a:extLst>
          </p:cNvPr>
          <p:cNvSpPr txBox="1"/>
          <p:nvPr/>
        </p:nvSpPr>
        <p:spPr>
          <a:xfrm>
            <a:off x="-1277" y="6456416"/>
            <a:ext cx="578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Note</a:t>
            </a:r>
            <a:r>
              <a:rPr lang="en-US" sz="1200" dirty="0"/>
              <a:t>:</a:t>
            </a:r>
          </a:p>
          <a:p>
            <a:r>
              <a:rPr lang="en-US" sz="1200" dirty="0"/>
              <a:t>AF – </a:t>
            </a:r>
            <a:r>
              <a:rPr lang="en-US" sz="1200" dirty="0" err="1"/>
              <a:t>gnomAD</a:t>
            </a:r>
            <a:r>
              <a:rPr lang="en-US" sz="1200" dirty="0"/>
              <a:t> allele frequencies in Finns (FIN) and Non-Finnish Europeans (NFE)</a:t>
            </a:r>
          </a:p>
        </p:txBody>
      </p:sp>
    </p:spTree>
    <p:extLst>
      <p:ext uri="{BB962C8B-B14F-4D97-AF65-F5344CB8AC3E}">
        <p14:creationId xmlns:p14="http://schemas.microsoft.com/office/powerpoint/2010/main" val="130265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 animBg="1"/>
      <p:bldP spid="28" grpId="0" animBg="1"/>
      <p:bldP spid="30" grpId="0" animBg="1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D599-B91E-2146-A270-C1B6E97F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3: SSRI Adherence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42B084-5203-A74B-A6C1-8D3DA849E433}"/>
              </a:ext>
            </a:extLst>
          </p:cNvPr>
          <p:cNvGrpSpPr/>
          <p:nvPr/>
        </p:nvGrpSpPr>
        <p:grpSpPr>
          <a:xfrm>
            <a:off x="0" y="1177954"/>
            <a:ext cx="8612075" cy="4220882"/>
            <a:chOff x="0" y="1177954"/>
            <a:chExt cx="8612075" cy="422088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BA2C8F-40FC-D443-A7A7-EF96E05BC821}"/>
                </a:ext>
              </a:extLst>
            </p:cNvPr>
            <p:cNvGrpSpPr/>
            <p:nvPr/>
          </p:nvGrpSpPr>
          <p:grpSpPr>
            <a:xfrm>
              <a:off x="3576749" y="1177954"/>
              <a:ext cx="5035326" cy="4220882"/>
              <a:chOff x="3576749" y="1177954"/>
              <a:chExt cx="5035326" cy="4220882"/>
            </a:xfrm>
          </p:grpSpPr>
          <p:pic>
            <p:nvPicPr>
              <p:cNvPr id="5" name="Picture 4" descr="Diagram, venn diagram&#10;&#10;Description automatically generated">
                <a:extLst>
                  <a:ext uri="{FF2B5EF4-FFF2-40B4-BE49-F238E27FC236}">
                    <a16:creationId xmlns:a16="http://schemas.microsoft.com/office/drawing/2014/main" id="{EA8DAC2E-61C2-DD46-98AC-D40E5A4B12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975" b="10256"/>
              <a:stretch/>
            </p:blipFill>
            <p:spPr>
              <a:xfrm>
                <a:off x="3576749" y="1331843"/>
                <a:ext cx="5035326" cy="4066993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247C53A-D04B-5741-9873-11AC50B090CC}"/>
                  </a:ext>
                </a:extLst>
              </p:cNvPr>
              <p:cNvSpPr txBox="1"/>
              <p:nvPr/>
            </p:nvSpPr>
            <p:spPr>
              <a:xfrm>
                <a:off x="4565550" y="1177954"/>
                <a:ext cx="293862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Total antidepressant users: 86,404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86B78E-AB7E-E94E-9362-A83131FF4018}"/>
                </a:ext>
              </a:extLst>
            </p:cNvPr>
            <p:cNvSpPr txBox="1"/>
            <p:nvPr/>
          </p:nvSpPr>
          <p:spPr>
            <a:xfrm>
              <a:off x="0" y="1320800"/>
              <a:ext cx="3765774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Note</a:t>
              </a:r>
              <a:r>
                <a:rPr lang="en-US" dirty="0"/>
                <a:t>: </a:t>
              </a:r>
            </a:p>
            <a:p>
              <a:r>
                <a:rPr lang="en-US" b="1" dirty="0" err="1"/>
                <a:t>NotSSRI</a:t>
              </a:r>
              <a:r>
                <a:rPr lang="en-US" dirty="0"/>
                <a:t> includes (based on ATC code) </a:t>
              </a:r>
            </a:p>
            <a:p>
              <a:r>
                <a:rPr lang="en-US" dirty="0"/>
                <a:t>Non-selective monoamine reuptake inhibitors</a:t>
              </a:r>
            </a:p>
            <a:p>
              <a:r>
                <a:rPr lang="en-US" dirty="0"/>
                <a:t>Monoamine oxidase inhibitors</a:t>
              </a:r>
            </a:p>
            <a:p>
              <a:r>
                <a:rPr lang="en-US" dirty="0"/>
                <a:t>Monoamine Oxidase A </a:t>
              </a:r>
              <a:r>
                <a:rPr lang="en-US" dirty="0" err="1"/>
                <a:t>inihibitors</a:t>
              </a:r>
              <a:r>
                <a:rPr lang="en-US" dirty="0"/>
                <a:t> </a:t>
              </a:r>
            </a:p>
            <a:p>
              <a:r>
                <a:rPr lang="en-US" dirty="0"/>
                <a:t>Other antidepressants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173A6D6-D8EC-2F4B-9477-E731761DCBC7}"/>
              </a:ext>
            </a:extLst>
          </p:cNvPr>
          <p:cNvGrpSpPr/>
          <p:nvPr/>
        </p:nvGrpSpPr>
        <p:grpSpPr>
          <a:xfrm>
            <a:off x="8001000" y="1672070"/>
            <a:ext cx="3257088" cy="1584743"/>
            <a:chOff x="8001000" y="1672070"/>
            <a:chExt cx="3257088" cy="158474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DF7191-3A06-F84D-BDAE-F93EF93C62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01000" y="2407920"/>
              <a:ext cx="972488" cy="848893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ABAADB-7668-F843-894C-0F83F1679016}"/>
                </a:ext>
              </a:extLst>
            </p:cNvPr>
            <p:cNvSpPr txBox="1"/>
            <p:nvPr/>
          </p:nvSpPr>
          <p:spPr>
            <a:xfrm>
              <a:off x="8973488" y="1672070"/>
              <a:ext cx="2284600" cy="1138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Did not switch</a:t>
              </a:r>
            </a:p>
            <a:p>
              <a:r>
                <a:rPr lang="en-US" sz="2400" b="1" dirty="0"/>
                <a:t>from SSRI</a:t>
              </a:r>
            </a:p>
            <a:p>
              <a:r>
                <a:rPr lang="en-US" sz="2000" dirty="0"/>
                <a:t>N=22,778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49B04B-438D-3049-BC7E-4923BC0AF932}"/>
              </a:ext>
            </a:extLst>
          </p:cNvPr>
          <p:cNvGrpSpPr/>
          <p:nvPr/>
        </p:nvGrpSpPr>
        <p:grpSpPr>
          <a:xfrm>
            <a:off x="6384472" y="3478602"/>
            <a:ext cx="5804353" cy="1889320"/>
            <a:chOff x="6384472" y="3478602"/>
            <a:chExt cx="5804353" cy="18893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445B23-7767-324B-900D-10C25738B949}"/>
                </a:ext>
              </a:extLst>
            </p:cNvPr>
            <p:cNvSpPr txBox="1"/>
            <p:nvPr/>
          </p:nvSpPr>
          <p:spPr>
            <a:xfrm>
              <a:off x="8801100" y="3859817"/>
              <a:ext cx="3387725" cy="150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Switched from SSRI to any other antidepressant</a:t>
              </a:r>
            </a:p>
            <a:p>
              <a:r>
                <a:rPr lang="en-US" sz="2000" dirty="0"/>
                <a:t>N=17,789 </a:t>
              </a:r>
              <a:r>
                <a:rPr lang="en-US" sz="1100" i="1" dirty="0"/>
                <a:t>(40,567 - 22,778)</a:t>
              </a:r>
              <a:endParaRPr lang="en-US" sz="2000" i="1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AC374EC-6038-324E-9D38-5BD4AB06106E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6384472" y="3478602"/>
              <a:ext cx="2416628" cy="113526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90CA846-6E49-444E-81BC-A5601485509F}"/>
              </a:ext>
            </a:extLst>
          </p:cNvPr>
          <p:cNvSpPr txBox="1"/>
          <p:nvPr/>
        </p:nvSpPr>
        <p:spPr>
          <a:xfrm>
            <a:off x="9334900" y="3075057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VS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1971C3-9563-C848-991B-006CBE936749}"/>
              </a:ext>
            </a:extLst>
          </p:cNvPr>
          <p:cNvSpPr txBox="1"/>
          <p:nvPr/>
        </p:nvSpPr>
        <p:spPr>
          <a:xfrm>
            <a:off x="1510465" y="5589712"/>
            <a:ext cx="916789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u="sng" dirty="0"/>
              <a:t>Question</a:t>
            </a:r>
            <a:r>
              <a:rPr lang="en-US" sz="2000" dirty="0"/>
              <a:t>: </a:t>
            </a:r>
          </a:p>
          <a:p>
            <a:pPr algn="ctr"/>
            <a:r>
              <a:rPr lang="en-US" sz="2400" i="1" dirty="0"/>
              <a:t>Are there genetic variants associated with switching from SSRI to </a:t>
            </a:r>
          </a:p>
          <a:p>
            <a:pPr algn="ctr"/>
            <a:r>
              <a:rPr lang="en-US" sz="2400" i="1" dirty="0"/>
              <a:t>any other antidepressant?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A9DDFE-BB06-2D4F-BFC0-327C297F3DE4}"/>
              </a:ext>
            </a:extLst>
          </p:cNvPr>
          <p:cNvGrpSpPr/>
          <p:nvPr/>
        </p:nvGrpSpPr>
        <p:grpSpPr>
          <a:xfrm>
            <a:off x="1175657" y="3220749"/>
            <a:ext cx="2212068" cy="2184297"/>
            <a:chOff x="1175657" y="3220749"/>
            <a:chExt cx="2212068" cy="21842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0E479B-6457-BE43-A5EF-46EFE160AB90}"/>
                </a:ext>
              </a:extLst>
            </p:cNvPr>
            <p:cNvSpPr txBox="1"/>
            <p:nvPr/>
          </p:nvSpPr>
          <p:spPr>
            <a:xfrm>
              <a:off x="1175657" y="3220749"/>
              <a:ext cx="18822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Trait type: </a:t>
              </a:r>
            </a:p>
            <a:p>
              <a:r>
                <a:rPr lang="en-US" sz="2800" dirty="0"/>
                <a:t>Binary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28CCDD-A80E-A54F-BAEA-D8789CB6CA4D}"/>
                </a:ext>
              </a:extLst>
            </p:cNvPr>
            <p:cNvSpPr/>
            <p:nvPr/>
          </p:nvSpPr>
          <p:spPr>
            <a:xfrm>
              <a:off x="1175657" y="4204717"/>
              <a:ext cx="22120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/>
                <a:t>Purchases SSRI only vs switched to another antidepressant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1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0E8A-1159-994E-AC20-6D86CA09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66" y="21713"/>
            <a:ext cx="11344494" cy="1143000"/>
          </a:xfrm>
        </p:spPr>
        <p:txBody>
          <a:bodyPr/>
          <a:lstStyle/>
          <a:p>
            <a:r>
              <a:rPr lang="en-US" b="1" dirty="0"/>
              <a:t>SSRI Adherence: </a:t>
            </a:r>
            <a:br>
              <a:rPr lang="en-US" b="1" dirty="0"/>
            </a:br>
            <a:r>
              <a:rPr lang="en-US" b="1" dirty="0"/>
              <a:t>From SSRI (N=22,778) to Any Other Antidepressant (N=17,789)</a:t>
            </a:r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19885E62-EBB5-2F48-B9E3-507EBE0E2E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2013" y="40219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close up of a building&#10;&#10;Description automatically generated">
            <a:extLst>
              <a:ext uri="{FF2B5EF4-FFF2-40B4-BE49-F238E27FC236}">
                <a16:creationId xmlns:a16="http://schemas.microsoft.com/office/drawing/2014/main" id="{BE94E8EC-862E-3E47-A391-AC57025BE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87" r="4765" b="3186"/>
          <a:stretch/>
        </p:blipFill>
        <p:spPr>
          <a:xfrm>
            <a:off x="275814" y="2378292"/>
            <a:ext cx="11637195" cy="389685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1EA86A-F60C-594E-BE95-5B1DB8E683EC}"/>
              </a:ext>
            </a:extLst>
          </p:cNvPr>
          <p:cNvSpPr/>
          <p:nvPr/>
        </p:nvSpPr>
        <p:spPr>
          <a:xfrm>
            <a:off x="8998794" y="1561122"/>
            <a:ext cx="30524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Endpoint: Binary Switch Status (0/1)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12F33-3450-2349-8F2E-38122E2116EC}"/>
              </a:ext>
            </a:extLst>
          </p:cNvPr>
          <p:cNvSpPr/>
          <p:nvPr/>
        </p:nvSpPr>
        <p:spPr>
          <a:xfrm>
            <a:off x="3289914" y="1237869"/>
            <a:ext cx="5913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i="1" dirty="0">
                <a:latin typeface="Calibri" panose="020F0502020204030204" pitchFamily="34" charset="0"/>
                <a:cs typeface="Calibri" panose="020F0502020204030204" pitchFamily="34" charset="0"/>
              </a:rPr>
              <a:t>Not everyone sticks to SSRI as their effective antidepressant</a:t>
            </a:r>
            <a:endParaRPr lang="en-US" sz="1800" i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142D5FC-0510-0F49-B486-C30E954D6908}"/>
              </a:ext>
            </a:extLst>
          </p:cNvPr>
          <p:cNvGrpSpPr/>
          <p:nvPr/>
        </p:nvGrpSpPr>
        <p:grpSpPr>
          <a:xfrm>
            <a:off x="5126079" y="1680158"/>
            <a:ext cx="2426434" cy="1169551"/>
            <a:chOff x="5126079" y="1680158"/>
            <a:chExt cx="2426434" cy="116955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A9C2AB-D256-6F46-8305-030AC9688D68}"/>
                </a:ext>
              </a:extLst>
            </p:cNvPr>
            <p:cNvSpPr txBox="1"/>
            <p:nvPr/>
          </p:nvSpPr>
          <p:spPr>
            <a:xfrm>
              <a:off x="5825758" y="1680158"/>
              <a:ext cx="1726755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hlinkClick r:id="rId4"/>
                </a:rPr>
                <a:t>HLA-DQB1</a:t>
              </a:r>
              <a:endParaRPr lang="en-US" dirty="0"/>
            </a:p>
            <a:p>
              <a:pPr algn="ctr"/>
              <a:r>
                <a:rPr lang="en-US" dirty="0"/>
                <a:t>chr6:32658495:C:A</a:t>
              </a:r>
            </a:p>
            <a:p>
              <a:pPr algn="ctr"/>
              <a:r>
                <a:rPr lang="en-US" dirty="0"/>
                <a:t>AF</a:t>
              </a:r>
              <a:r>
                <a:rPr lang="en-US" baseline="-25000" dirty="0"/>
                <a:t>FIN</a:t>
              </a:r>
              <a:r>
                <a:rPr lang="en-US" dirty="0"/>
                <a:t> = 0.2567</a:t>
              </a:r>
            </a:p>
            <a:p>
              <a:pPr algn="ctr"/>
              <a:r>
                <a:rPr lang="en-US" dirty="0"/>
                <a:t>AF</a:t>
              </a:r>
              <a:r>
                <a:rPr lang="en-US" baseline="-25000" dirty="0"/>
                <a:t>NFE</a:t>
              </a:r>
              <a:r>
                <a:rPr lang="en-US" dirty="0"/>
                <a:t> = 0.2717</a:t>
              </a:r>
            </a:p>
            <a:p>
              <a:pPr algn="ctr"/>
              <a:r>
                <a:rPr lang="en-US" dirty="0"/>
                <a:t>β = -0.106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D309C6B-3299-D94B-9E10-EB12BBDCBC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26079" y="2378292"/>
              <a:ext cx="696847" cy="388704"/>
            </a:xfrm>
            <a:prstGeom prst="line">
              <a:avLst/>
            </a:prstGeom>
            <a:ln>
              <a:solidFill>
                <a:srgbClr val="005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DDB82D4-CB95-1948-8E2A-346F64066B14}"/>
              </a:ext>
            </a:extLst>
          </p:cNvPr>
          <p:cNvSpPr txBox="1"/>
          <p:nvPr/>
        </p:nvSpPr>
        <p:spPr>
          <a:xfrm>
            <a:off x="9995360" y="1862847"/>
            <a:ext cx="21771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MDD to Antidepressants </a:t>
            </a:r>
          </a:p>
          <a:p>
            <a:pPr algn="r"/>
            <a:r>
              <a:rPr lang="en-US" i="1" dirty="0" err="1"/>
              <a:t>r</a:t>
            </a:r>
            <a:r>
              <a:rPr lang="en-US" i="1" baseline="-25000" dirty="0" err="1"/>
              <a:t>g</a:t>
            </a:r>
            <a:r>
              <a:rPr lang="en-US" i="1" dirty="0"/>
              <a:t> = </a:t>
            </a:r>
            <a:r>
              <a:rPr lang="en-US" dirty="0"/>
              <a:t>0.997</a:t>
            </a:r>
          </a:p>
          <a:p>
            <a:pPr algn="r"/>
            <a:r>
              <a:rPr lang="en-US" dirty="0"/>
              <a:t>MDD to SSRI Adherence</a:t>
            </a:r>
          </a:p>
          <a:p>
            <a:pPr algn="r"/>
            <a:r>
              <a:rPr lang="en-US" dirty="0"/>
              <a:t> </a:t>
            </a:r>
            <a:r>
              <a:rPr lang="en-US" i="1" dirty="0" err="1"/>
              <a:t>r</a:t>
            </a:r>
            <a:r>
              <a:rPr lang="en-US" i="1" baseline="-25000" dirty="0" err="1"/>
              <a:t>g</a:t>
            </a:r>
            <a:r>
              <a:rPr lang="en-US" i="1" dirty="0"/>
              <a:t> </a:t>
            </a:r>
            <a:r>
              <a:rPr lang="en-US" dirty="0"/>
              <a:t>= 0.431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4F8D1-4D59-A846-B870-38D51E3F9AF4}"/>
              </a:ext>
            </a:extLst>
          </p:cNvPr>
          <p:cNvSpPr txBox="1"/>
          <p:nvPr/>
        </p:nvSpPr>
        <p:spPr>
          <a:xfrm>
            <a:off x="0" y="6211669"/>
            <a:ext cx="5763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Note</a:t>
            </a:r>
            <a:r>
              <a:rPr lang="en-US" sz="1200" dirty="0"/>
              <a:t>:</a:t>
            </a:r>
          </a:p>
          <a:p>
            <a:r>
              <a:rPr lang="en-US" sz="1200" dirty="0"/>
              <a:t>AF – </a:t>
            </a:r>
            <a:r>
              <a:rPr lang="en-US" sz="1200" dirty="0" err="1"/>
              <a:t>gnomAD</a:t>
            </a:r>
            <a:r>
              <a:rPr lang="en-US" sz="1200" dirty="0"/>
              <a:t> allele frequencies in Finns (FIN) and Non-Finnish Europeans (NFE)</a:t>
            </a:r>
          </a:p>
          <a:p>
            <a:r>
              <a:rPr lang="en-US" sz="1200" dirty="0" err="1"/>
              <a:t>r</a:t>
            </a:r>
            <a:r>
              <a:rPr lang="en-US" sz="1200" baseline="-25000" dirty="0" err="1"/>
              <a:t>g</a:t>
            </a:r>
            <a:r>
              <a:rPr lang="en-US" sz="1200" dirty="0"/>
              <a:t> – genetic correlation</a:t>
            </a:r>
          </a:p>
        </p:txBody>
      </p:sp>
    </p:spTree>
    <p:extLst>
      <p:ext uri="{BB962C8B-B14F-4D97-AF65-F5344CB8AC3E}">
        <p14:creationId xmlns:p14="http://schemas.microsoft.com/office/powerpoint/2010/main" val="49206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65AD-8B4E-5A44-B018-E79DDEAF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4: SSRI Dosage Change over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9C487D9-B722-1045-837E-F10BCE707B0C}"/>
                  </a:ext>
                </a:extLst>
              </p:cNvPr>
              <p:cNvSpPr/>
              <p:nvPr/>
            </p:nvSpPr>
            <p:spPr>
              <a:xfrm>
                <a:off x="37922" y="1225546"/>
                <a:ext cx="6119129" cy="837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50" i="1" smtClean="0">
                          <a:latin typeface="Cambria Math" panose="02040503050406030204" pitchFamily="18" charset="0"/>
                        </a:rPr>
                        <m:t>𝑑𝑜𝑠𝑒𝑃𝑒𝑟𝐷𝑎𝑦</m:t>
                      </m:r>
                      <m:r>
                        <a:rPr lang="en-US" sz="155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55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en-US" sz="155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1550" i="1" smtClean="0">
                          <a:latin typeface="Cambria Math" panose="02040503050406030204" pitchFamily="18" charset="0"/>
                        </a:rPr>
                        <m:t>𝑑𝑎𝑦</m:t>
                      </m:r>
                      <m:r>
                        <a:rPr lang="en-US" sz="155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5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50" i="1">
                              <a:latin typeface="Cambria Math" panose="02040503050406030204" pitchFamily="18" charset="0"/>
                            </a:rPr>
                            <m:t>𝑝𝑎𝑐𝑘𝑎𝑔𝑒</m:t>
                          </m:r>
                          <m:r>
                            <a:rPr lang="en-US" sz="15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50" i="1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en-US" sz="1550" i="1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sz="15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𝑝𝑎𝑐𝑘𝑎𝑔𝑒</m:t>
                          </m:r>
                          <m:r>
                            <a:rPr lang="en-US" sz="15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𝑑𝑜𝑠𝑒</m:t>
                          </m:r>
                          <m:r>
                            <a:rPr lang="en-US" sz="15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15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𝑚𝑔</m:t>
                          </m:r>
                          <m:r>
                            <a:rPr lang="en-US" sz="15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eqArr>
                            <m:eqArrPr>
                              <m:ctrlPr>
                                <a:rPr lang="en-US" sz="15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5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𝑑𝑖𝑓𝑓𝑒𝑟𝑒𝑛𝑐𝑒</m:t>
                              </m:r>
                              <m:r>
                                <a:rPr lang="en-US" sz="15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5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15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5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𝑑𝑎𝑦𝑠</m:t>
                              </m:r>
                              <m:r>
                                <a:rPr lang="en-US" sz="15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1550" i="1"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en-US" sz="155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550" i="1">
                                  <a:latin typeface="Cambria Math" panose="02040503050406030204" pitchFamily="18" charset="0"/>
                                </a:rPr>
                                <m:t>𝑝𝑢𝑟𝑐h𝑎𝑠𝑒𝑠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en-US" sz="155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9C487D9-B722-1045-837E-F10BCE707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2" y="1225546"/>
                <a:ext cx="6119129" cy="837024"/>
              </a:xfrm>
              <a:prstGeom prst="rect">
                <a:avLst/>
              </a:prstGeom>
              <a:blipFill>
                <a:blip r:embed="rId3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08E3E-A45E-6F4C-97BC-E919870EE390}"/>
              </a:ext>
            </a:extLst>
          </p:cNvPr>
          <p:cNvGrpSpPr/>
          <p:nvPr/>
        </p:nvGrpSpPr>
        <p:grpSpPr>
          <a:xfrm>
            <a:off x="635725" y="2106382"/>
            <a:ext cx="4923518" cy="1019739"/>
            <a:chOff x="1001485" y="2106382"/>
            <a:chExt cx="4923518" cy="1019739"/>
          </a:xfrm>
        </p:grpSpPr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B1108126-4F74-5445-B942-24FDAA294787}"/>
                </a:ext>
              </a:extLst>
            </p:cNvPr>
            <p:cNvSpPr/>
            <p:nvPr/>
          </p:nvSpPr>
          <p:spPr>
            <a:xfrm>
              <a:off x="3233057" y="2106382"/>
              <a:ext cx="489857" cy="6368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5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FAD029-EB48-E540-AC12-F6CCA3D12E95}"/>
                </a:ext>
              </a:extLst>
            </p:cNvPr>
            <p:cNvSpPr txBox="1"/>
            <p:nvPr/>
          </p:nvSpPr>
          <p:spPr>
            <a:xfrm>
              <a:off x="1001485" y="2787567"/>
              <a:ext cx="49235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0" dirty="0"/>
                <a:t>Removal of outliers (&lt;10% and &gt;90%)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125DC46-6544-A74E-B4C1-20FEC4215366}"/>
              </a:ext>
            </a:extLst>
          </p:cNvPr>
          <p:cNvGrpSpPr/>
          <p:nvPr/>
        </p:nvGrpSpPr>
        <p:grpSpPr>
          <a:xfrm>
            <a:off x="52660" y="3231640"/>
            <a:ext cx="6119129" cy="1692256"/>
            <a:chOff x="418420" y="3231640"/>
            <a:chExt cx="6119129" cy="1692256"/>
          </a:xfrm>
        </p:grpSpPr>
        <p:sp>
          <p:nvSpPr>
            <p:cNvPr id="9" name="Down Arrow 8">
              <a:extLst>
                <a:ext uri="{FF2B5EF4-FFF2-40B4-BE49-F238E27FC236}">
                  <a16:creationId xmlns:a16="http://schemas.microsoft.com/office/drawing/2014/main" id="{BE6CE64D-AE88-9A4A-BB34-4C6E552D0212}"/>
                </a:ext>
              </a:extLst>
            </p:cNvPr>
            <p:cNvSpPr/>
            <p:nvPr/>
          </p:nvSpPr>
          <p:spPr>
            <a:xfrm>
              <a:off x="3233057" y="3231640"/>
              <a:ext cx="489857" cy="6368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5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50C84-F0B2-2749-B2AE-0C5D0619B5E2}"/>
                </a:ext>
              </a:extLst>
            </p:cNvPr>
            <p:cNvSpPr txBox="1"/>
            <p:nvPr/>
          </p:nvSpPr>
          <p:spPr>
            <a:xfrm>
              <a:off x="1251743" y="3953489"/>
              <a:ext cx="44230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0" dirty="0"/>
                <a:t>Per unit transformation of each drug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FF1D8D-A633-2D4F-9B96-FCA8104CDBA5}"/>
                    </a:ext>
                  </a:extLst>
                </p:cNvPr>
                <p:cNvSpPr/>
                <p:nvPr/>
              </p:nvSpPr>
              <p:spPr>
                <a:xfrm>
                  <a:off x="418420" y="4318859"/>
                  <a:ext cx="6119129" cy="60503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50" i="1" smtClean="0">
                            <a:latin typeface="Cambria Math" panose="02040503050406030204" pitchFamily="18" charset="0"/>
                          </a:rPr>
                          <m:t>𝑑𝑜𝑠𝑒𝑃𝑒𝑟𝐷𝑎𝑦</m:t>
                        </m:r>
                        <m:r>
                          <a:rPr lang="en-US" sz="155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550" b="0" i="1" smtClean="0">
                            <a:latin typeface="Cambria Math" panose="02040503050406030204" pitchFamily="18" charset="0"/>
                          </a:rPr>
                          <m:t>𝑢𝑛𝑖𝑡𝑠</m:t>
                        </m:r>
                        <m:r>
                          <a:rPr lang="en-US" sz="155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sz="155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𝑑𝑜𝑠𝑒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𝑝𝑒𝑟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𝑑𝑎𝑦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𝑅𝑒𝑐𝑜𝑚𝑚𝑒𝑛𝑑𝑒𝑑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𝐷𝑟𝑢𝑔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𝐷𝑎𝑖𝑙𝑦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𝐷𝑜𝑠𝑒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𝑚𝑔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US" sz="155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5AFF1D8D-A633-2D4F-9B96-FCA8104CDB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420" y="4318859"/>
                  <a:ext cx="6119129" cy="605037"/>
                </a:xfrm>
                <a:prstGeom prst="rect">
                  <a:avLst/>
                </a:prstGeom>
                <a:blipFill>
                  <a:blip r:embed="rId4"/>
                  <a:stretch>
                    <a:fillRect b="-61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7BE000B-B426-714B-9242-A6CC7368280C}"/>
              </a:ext>
            </a:extLst>
          </p:cNvPr>
          <p:cNvGrpSpPr/>
          <p:nvPr/>
        </p:nvGrpSpPr>
        <p:grpSpPr>
          <a:xfrm>
            <a:off x="-112211" y="4954515"/>
            <a:ext cx="6504893" cy="1284781"/>
            <a:chOff x="253549" y="4954515"/>
            <a:chExt cx="6504893" cy="1284781"/>
          </a:xfrm>
        </p:grpSpPr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E8CE285F-AE9A-DE41-97A1-F1BD6A2EE739}"/>
                </a:ext>
              </a:extLst>
            </p:cNvPr>
            <p:cNvSpPr/>
            <p:nvPr/>
          </p:nvSpPr>
          <p:spPr>
            <a:xfrm>
              <a:off x="3233057" y="4954515"/>
              <a:ext cx="489857" cy="6368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5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A304D3-CDE1-3644-8A43-73BE8A05A04A}"/>
                </a:ext>
              </a:extLst>
            </p:cNvPr>
            <p:cNvSpPr txBox="1"/>
            <p:nvPr/>
          </p:nvSpPr>
          <p:spPr>
            <a:xfrm>
              <a:off x="253549" y="5669743"/>
              <a:ext cx="6504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50" dirty="0"/>
                <a:t>Sum across SSRIs and defined increase/decrease dosage over time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27156CF-0DD8-D746-9510-771DB0E9900A}"/>
                    </a:ext>
                  </a:extLst>
                </p:cNvPr>
                <p:cNvSpPr txBox="1"/>
                <p:nvPr/>
              </p:nvSpPr>
              <p:spPr>
                <a:xfrm>
                  <a:off x="1058370" y="5993075"/>
                  <a:ext cx="482792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50" b="0" i="1" smtClean="0">
                            <a:latin typeface="Cambria Math" panose="02040503050406030204" pitchFamily="18" charset="0"/>
                          </a:rPr>
                          <m:t>𝐷𝑜𝑠𝑎𝑔𝑒</m:t>
                        </m:r>
                        <m:r>
                          <a:rPr lang="en-US" sz="15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550" b="0" i="1" smtClean="0">
                            <a:latin typeface="Cambria Math" panose="02040503050406030204" pitchFamily="18" charset="0"/>
                          </a:rPr>
                          <m:t>𝑐h𝑎𝑛𝑔𝑒</m:t>
                        </m:r>
                        <m:sSub>
                          <m:sSubPr>
                            <m:ctrlP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𝑑𝑜𝑠𝑒𝑃𝑒𝑟𝐷𝑎𝑦</m:t>
                            </m:r>
                          </m:e>
                          <m:sub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550" b="0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sSub>
                          <m:sSubPr>
                            <m:ctrlP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𝑑𝑜𝑠𝑒𝑃𝑒𝑟𝐷𝑎𝑦</m:t>
                            </m:r>
                          </m:e>
                          <m:sub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55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oMath>
                    </m:oMathPara>
                  </a14:m>
                  <a:endParaRPr lang="en-US" sz="15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27156CF-0DD8-D746-9510-771DB0E990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70" y="5993075"/>
                  <a:ext cx="4827925" cy="246221"/>
                </a:xfrm>
                <a:prstGeom prst="rect">
                  <a:avLst/>
                </a:prstGeom>
                <a:blipFill>
                  <a:blip r:embed="rId5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68E4347-EF2B-4444-B4BE-97BA8CF86A1D}"/>
              </a:ext>
            </a:extLst>
          </p:cNvPr>
          <p:cNvSpPr txBox="1"/>
          <p:nvPr/>
        </p:nvSpPr>
        <p:spPr>
          <a:xfrm>
            <a:off x="1168780" y="6286658"/>
            <a:ext cx="385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50" dirty="0"/>
              <a:t>Increase : positive </a:t>
            </a:r>
            <a:r>
              <a:rPr lang="en-US" sz="1550" i="1" dirty="0"/>
              <a:t>”Dosage change”</a:t>
            </a:r>
          </a:p>
          <a:p>
            <a:pPr algn="ctr"/>
            <a:r>
              <a:rPr lang="en-US" sz="1550" dirty="0"/>
              <a:t>Decrease: negative “</a:t>
            </a:r>
            <a:r>
              <a:rPr lang="en-US" sz="1550" i="1" dirty="0"/>
              <a:t>Dosage change</a:t>
            </a:r>
            <a:r>
              <a:rPr lang="en-US" sz="1550" dirty="0"/>
              <a:t>”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51C715-5D07-2044-B774-63FB8029E35A}"/>
              </a:ext>
            </a:extLst>
          </p:cNvPr>
          <p:cNvGrpSpPr/>
          <p:nvPr/>
        </p:nvGrpSpPr>
        <p:grpSpPr>
          <a:xfrm>
            <a:off x="6145112" y="1126311"/>
            <a:ext cx="6201930" cy="5770062"/>
            <a:chOff x="6145112" y="1126311"/>
            <a:chExt cx="6201930" cy="57700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75D0195-4497-CF42-960E-A783BD5B4925}"/>
                </a:ext>
              </a:extLst>
            </p:cNvPr>
            <p:cNvGrpSpPr/>
            <p:nvPr/>
          </p:nvGrpSpPr>
          <p:grpSpPr>
            <a:xfrm>
              <a:off x="6145112" y="1337644"/>
              <a:ext cx="6201930" cy="5558729"/>
              <a:chOff x="6145112" y="1337644"/>
              <a:chExt cx="6201930" cy="555872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B44EFA0-091B-E642-903A-20AB96DAD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6182" r="20124"/>
              <a:stretch/>
            </p:blipFill>
            <p:spPr>
              <a:xfrm>
                <a:off x="6145112" y="1337644"/>
                <a:ext cx="4732646" cy="5558729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6B781C8-C776-3543-ADCF-D29F0CFCC6F3}"/>
                  </a:ext>
                </a:extLst>
              </p:cNvPr>
              <p:cNvGrpSpPr/>
              <p:nvPr/>
            </p:nvGrpSpPr>
            <p:grpSpPr>
              <a:xfrm>
                <a:off x="10580212" y="2293984"/>
                <a:ext cx="1766830" cy="1655439"/>
                <a:chOff x="10580212" y="2293984"/>
                <a:chExt cx="1766830" cy="1655439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BF3D65F-28B3-1E4C-B0C0-66066BE1AF48}"/>
                    </a:ext>
                  </a:extLst>
                </p:cNvPr>
                <p:cNvSpPr txBox="1"/>
                <p:nvPr/>
              </p:nvSpPr>
              <p:spPr>
                <a:xfrm>
                  <a:off x="10825978" y="2502873"/>
                  <a:ext cx="1454244" cy="14465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/>
                    <a:t>Citalopram (20)</a:t>
                  </a:r>
                </a:p>
                <a:p>
                  <a:endParaRPr lang="en-US" sz="200" dirty="0"/>
                </a:p>
                <a:p>
                  <a:r>
                    <a:rPr lang="en-US" sz="1200" dirty="0"/>
                    <a:t>Escitalopram (10)</a:t>
                  </a:r>
                </a:p>
                <a:p>
                  <a:endParaRPr lang="en-US" sz="400" dirty="0"/>
                </a:p>
                <a:p>
                  <a:r>
                    <a:rPr lang="en-US" sz="1200" dirty="0"/>
                    <a:t>Fluoxetine (20)</a:t>
                  </a:r>
                </a:p>
                <a:p>
                  <a:endParaRPr lang="en-US" sz="300" dirty="0"/>
                </a:p>
                <a:p>
                  <a:r>
                    <a:rPr lang="en-US" sz="1200" dirty="0"/>
                    <a:t>Fluvoxamine (100)</a:t>
                  </a:r>
                </a:p>
                <a:p>
                  <a:endParaRPr lang="en-US" sz="300" dirty="0"/>
                </a:p>
                <a:p>
                  <a:r>
                    <a:rPr lang="en-US" sz="1200" dirty="0"/>
                    <a:t>Paroxetine (20)</a:t>
                  </a:r>
                </a:p>
                <a:p>
                  <a:endParaRPr lang="en-US" sz="200" dirty="0"/>
                </a:p>
                <a:p>
                  <a:r>
                    <a:rPr lang="en-US" sz="1200" dirty="0"/>
                    <a:t>Sertraline (50)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F1202CC6-16A1-6C4F-986A-D5EC650BD8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81604" t="39621" r="12993" b="38284"/>
                <a:stretch/>
              </p:blipFill>
              <p:spPr>
                <a:xfrm>
                  <a:off x="10582552" y="2493248"/>
                  <a:ext cx="304831" cy="1450616"/>
                </a:xfrm>
                <a:prstGeom prst="rect">
                  <a:avLst/>
                </a:prstGeom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A2E0F-CD80-A44E-B33F-B5A4D600F317}"/>
                    </a:ext>
                  </a:extLst>
                </p:cNvPr>
                <p:cNvSpPr txBox="1"/>
                <p:nvPr/>
              </p:nvSpPr>
              <p:spPr>
                <a:xfrm>
                  <a:off x="10580212" y="2293984"/>
                  <a:ext cx="1766830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u="sng" dirty="0"/>
                    <a:t>Generic Name (DDD mg)</a:t>
                  </a:r>
                </a:p>
              </p:txBody>
            </p:sp>
          </p:grp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2ABDCD5-9978-834A-BEF4-CF5CA3307A1E}"/>
                </a:ext>
              </a:extLst>
            </p:cNvPr>
            <p:cNvGrpSpPr/>
            <p:nvPr/>
          </p:nvGrpSpPr>
          <p:grpSpPr>
            <a:xfrm>
              <a:off x="6565198" y="1126311"/>
              <a:ext cx="4299286" cy="607319"/>
              <a:chOff x="7059658" y="1235753"/>
              <a:chExt cx="4299286" cy="60731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82DDD3-7EF5-DB4F-9C4C-F3E99E259F31}"/>
                  </a:ext>
                </a:extLst>
              </p:cNvPr>
              <p:cNvSpPr/>
              <p:nvPr/>
            </p:nvSpPr>
            <p:spPr>
              <a:xfrm>
                <a:off x="7059658" y="1275054"/>
                <a:ext cx="8306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330,138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944C96B-9659-3A46-B2CE-1906339ADE44}"/>
                  </a:ext>
                </a:extLst>
              </p:cNvPr>
              <p:cNvSpPr/>
              <p:nvPr/>
            </p:nvSpPr>
            <p:spPr>
              <a:xfrm>
                <a:off x="7811425" y="1347114"/>
                <a:ext cx="8306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235,856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C52AA21-E217-E944-9ECC-19F2ABDED07F}"/>
                  </a:ext>
                </a:extLst>
              </p:cNvPr>
              <p:cNvSpPr/>
              <p:nvPr/>
            </p:nvSpPr>
            <p:spPr>
              <a:xfrm>
                <a:off x="8478574" y="1235753"/>
                <a:ext cx="83067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134,748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01F3D4E-A6BD-3C48-88CC-BF359A03B2A4}"/>
                  </a:ext>
                </a:extLst>
              </p:cNvPr>
              <p:cNvSpPr/>
              <p:nvPr/>
            </p:nvSpPr>
            <p:spPr>
              <a:xfrm>
                <a:off x="9227160" y="1535295"/>
                <a:ext cx="7312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16,216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3B3CF29-958F-F444-8C0C-5EB767F07095}"/>
                  </a:ext>
                </a:extLst>
              </p:cNvPr>
              <p:cNvSpPr/>
              <p:nvPr/>
            </p:nvSpPr>
            <p:spPr>
              <a:xfrm>
                <a:off x="9882369" y="1272706"/>
                <a:ext cx="73129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66,154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F57D2F0-AC0F-8A49-BE2B-14B4DA6800EE}"/>
                  </a:ext>
                </a:extLst>
              </p:cNvPr>
              <p:cNvSpPr/>
              <p:nvPr/>
            </p:nvSpPr>
            <p:spPr>
              <a:xfrm>
                <a:off x="10528268" y="1365669"/>
                <a:ext cx="83067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114,733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6397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76341-BD72-A945-BBB6-1F6E868AC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31" y="42890"/>
            <a:ext cx="10500165" cy="1143000"/>
          </a:xfrm>
        </p:spPr>
        <p:txBody>
          <a:bodyPr/>
          <a:lstStyle/>
          <a:p>
            <a:r>
              <a:rPr lang="en-US" b="1" dirty="0"/>
              <a:t>SSRI Dosage: </a:t>
            </a:r>
            <a:br>
              <a:rPr lang="en-US" b="1" dirty="0"/>
            </a:br>
            <a:r>
              <a:rPr lang="en-US" b="1" dirty="0"/>
              <a:t>Dosage Increase in per unit SSRI over time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D6EAE8-C60B-F148-8E6B-78F5B0F72F5C}"/>
              </a:ext>
            </a:extLst>
          </p:cNvPr>
          <p:cNvGrpSpPr/>
          <p:nvPr/>
        </p:nvGrpSpPr>
        <p:grpSpPr>
          <a:xfrm>
            <a:off x="2944913" y="1541932"/>
            <a:ext cx="6929208" cy="5113182"/>
            <a:chOff x="2944913" y="1541932"/>
            <a:chExt cx="6929208" cy="51131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5AAA74-781C-FA42-ACA0-674B04BD8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4913" y="1541932"/>
              <a:ext cx="5734451" cy="511318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EC5483-7D20-D54E-8AB1-081855BD9DE3}"/>
                </a:ext>
              </a:extLst>
            </p:cNvPr>
            <p:cNvSpPr txBox="1"/>
            <p:nvPr/>
          </p:nvSpPr>
          <p:spPr>
            <a:xfrm>
              <a:off x="8570559" y="3586582"/>
              <a:ext cx="13035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N=4,021</a:t>
              </a:r>
            </a:p>
            <a:p>
              <a:r>
                <a:rPr lang="en-US" sz="2000" dirty="0"/>
                <a:t>N=30,152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C428862-3AE1-CF4A-97F7-4EE7C68EABFB}"/>
              </a:ext>
            </a:extLst>
          </p:cNvPr>
          <p:cNvSpPr txBox="1"/>
          <p:nvPr/>
        </p:nvSpPr>
        <p:spPr>
          <a:xfrm>
            <a:off x="7818667" y="4515849"/>
            <a:ext cx="20554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hlinkClick r:id="rId4"/>
              </a:rPr>
              <a:t>PTDSS2</a:t>
            </a:r>
            <a:endParaRPr lang="en-US" i="1" dirty="0"/>
          </a:p>
          <a:p>
            <a:r>
              <a:rPr lang="en-US" dirty="0">
                <a:hlinkClick r:id="rId5"/>
              </a:rPr>
              <a:t>chr11:476394:G:A</a:t>
            </a:r>
            <a:endParaRPr lang="en-US" dirty="0"/>
          </a:p>
          <a:p>
            <a:r>
              <a:rPr lang="en-US" dirty="0"/>
              <a:t>(intron)</a:t>
            </a:r>
          </a:p>
          <a:p>
            <a:r>
              <a:rPr lang="en-US" i="1" dirty="0"/>
              <a:t>p </a:t>
            </a:r>
            <a:r>
              <a:rPr lang="en-US" dirty="0"/>
              <a:t>&lt; 8.43 x 10</a:t>
            </a:r>
            <a:r>
              <a:rPr lang="en-US" baseline="30000" dirty="0"/>
              <a:t>-8</a:t>
            </a:r>
            <a:endParaRPr lang="en-US" dirty="0"/>
          </a:p>
          <a:p>
            <a:r>
              <a:rPr lang="en-US" dirty="0"/>
              <a:t>AF</a:t>
            </a:r>
            <a:r>
              <a:rPr lang="en-US" baseline="-25000" dirty="0"/>
              <a:t>FIN</a:t>
            </a:r>
            <a:r>
              <a:rPr lang="en-US" dirty="0"/>
              <a:t> = 0.01185</a:t>
            </a:r>
          </a:p>
          <a:p>
            <a:r>
              <a:rPr lang="en-US" dirty="0"/>
              <a:t>AF</a:t>
            </a:r>
            <a:r>
              <a:rPr lang="en-US" baseline="-25000" dirty="0"/>
              <a:t>NFE</a:t>
            </a:r>
            <a:r>
              <a:rPr lang="en-US" dirty="0"/>
              <a:t> = 0.02110</a:t>
            </a:r>
          </a:p>
          <a:p>
            <a:r>
              <a:rPr lang="en-US" dirty="0"/>
              <a:t>β = 0.224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B05316-DBA4-2D4A-B807-3C6529356CA7}"/>
              </a:ext>
            </a:extLst>
          </p:cNvPr>
          <p:cNvSpPr/>
          <p:nvPr/>
        </p:nvSpPr>
        <p:spPr>
          <a:xfrm>
            <a:off x="10015251" y="1221107"/>
            <a:ext cx="21735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800" dirty="0"/>
              <a:t>Tracking dosage per unit of SSRI </a:t>
            </a:r>
            <a:r>
              <a:rPr lang="en-US" sz="1800" u="sng" dirty="0"/>
              <a:t>increase</a:t>
            </a:r>
            <a:r>
              <a:rPr lang="en-US" sz="1800" dirty="0"/>
              <a:t> in months </a:t>
            </a:r>
          </a:p>
          <a:p>
            <a:pPr algn="r"/>
            <a:r>
              <a:rPr lang="en-US" sz="1800" dirty="0"/>
              <a:t>(median= 40.10)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8EDD9-38D7-654A-801D-7E21083147FE}"/>
              </a:ext>
            </a:extLst>
          </p:cNvPr>
          <p:cNvSpPr/>
          <p:nvPr/>
        </p:nvSpPr>
        <p:spPr>
          <a:xfrm>
            <a:off x="9523751" y="5473005"/>
            <a:ext cx="266507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013859" eaLnBrk="0" hangingPunct="0">
              <a:defRPr/>
            </a:pPr>
            <a:r>
              <a:rPr lang="en-US" dirty="0">
                <a:solidFill>
                  <a:schemeClr val="tx1"/>
                </a:solidFill>
              </a:rPr>
              <a:t>The protein PTDSS2 has 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high affinity for docosahexaenoic acid (DHA) : SSRI can be augmented with DHA </a:t>
            </a:r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Li, Fan, and Wang. 2015. </a:t>
            </a:r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Glycomics and </a:t>
            </a:r>
            <a:r>
              <a:rPr lang="en-US" sz="1100" i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Lipidomics</a:t>
            </a:r>
            <a:r>
              <a:rPr lang="en-US" sz="1100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BC5A48E-1B77-F744-8C98-09F5BFA07FB9}"/>
              </a:ext>
            </a:extLst>
          </p:cNvPr>
          <p:cNvGrpSpPr/>
          <p:nvPr/>
        </p:nvGrpSpPr>
        <p:grpSpPr>
          <a:xfrm>
            <a:off x="284115" y="1541932"/>
            <a:ext cx="2571270" cy="1887068"/>
            <a:chOff x="284115" y="1541932"/>
            <a:chExt cx="2571270" cy="18870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8345E3-1485-B243-B9DB-968957E72A8F}"/>
                </a:ext>
              </a:extLst>
            </p:cNvPr>
            <p:cNvSpPr txBox="1"/>
            <p:nvPr/>
          </p:nvSpPr>
          <p:spPr>
            <a:xfrm>
              <a:off x="284115" y="1541932"/>
              <a:ext cx="188224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Trait type: </a:t>
              </a:r>
            </a:p>
            <a:p>
              <a:r>
                <a:rPr lang="en-US" sz="2800" dirty="0"/>
                <a:t>Survival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D20D4D-1C8A-C143-9098-40A80B4CE498}"/>
                </a:ext>
              </a:extLst>
            </p:cNvPr>
            <p:cNvSpPr/>
            <p:nvPr/>
          </p:nvSpPr>
          <p:spPr>
            <a:xfrm>
              <a:off x="284115" y="2505670"/>
              <a:ext cx="257127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00" dirty="0"/>
                <a:t>No dosage change vs increase in dosage over time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E10D837-4B37-6849-83CE-BC1B2E0BE249}"/>
              </a:ext>
            </a:extLst>
          </p:cNvPr>
          <p:cNvSpPr txBox="1"/>
          <p:nvPr/>
        </p:nvSpPr>
        <p:spPr>
          <a:xfrm>
            <a:off x="284115" y="3650381"/>
            <a:ext cx="2660798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Question</a:t>
            </a:r>
            <a:r>
              <a:rPr lang="en-US" sz="2000" dirty="0"/>
              <a:t>: </a:t>
            </a:r>
          </a:p>
          <a:p>
            <a:r>
              <a:rPr lang="en-US" sz="2400" i="1" dirty="0"/>
              <a:t>Are there genetic variants associated with SSRI dosage increase over time?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F9A34-6F16-524E-9D96-43A2710D21F9}"/>
              </a:ext>
            </a:extLst>
          </p:cNvPr>
          <p:cNvSpPr txBox="1"/>
          <p:nvPr/>
        </p:nvSpPr>
        <p:spPr>
          <a:xfrm>
            <a:off x="-1277" y="6456416"/>
            <a:ext cx="5788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Note</a:t>
            </a:r>
            <a:r>
              <a:rPr lang="en-US" sz="1200" dirty="0"/>
              <a:t>:</a:t>
            </a:r>
          </a:p>
          <a:p>
            <a:r>
              <a:rPr lang="en-US" sz="1200" dirty="0"/>
              <a:t>AF – </a:t>
            </a:r>
            <a:r>
              <a:rPr lang="en-US" sz="1200" dirty="0" err="1"/>
              <a:t>gnomAD</a:t>
            </a:r>
            <a:r>
              <a:rPr lang="en-US" sz="1200" dirty="0"/>
              <a:t> allele frequencies in Finns (FIN) and Non-Finnish Europeans (NFE)</a:t>
            </a:r>
          </a:p>
        </p:txBody>
      </p:sp>
    </p:spTree>
    <p:extLst>
      <p:ext uri="{BB962C8B-B14F-4D97-AF65-F5344CB8AC3E}">
        <p14:creationId xmlns:p14="http://schemas.microsoft.com/office/powerpoint/2010/main" val="285002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185D-E166-7740-AE2B-07180B8A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29" y="148389"/>
            <a:ext cx="10500165" cy="1143000"/>
          </a:xfrm>
        </p:spPr>
        <p:txBody>
          <a:bodyPr/>
          <a:lstStyle/>
          <a:p>
            <a:r>
              <a:rPr lang="en-US" b="1" dirty="0"/>
              <a:t>There is a larger proportion of SSRI purchasers compared to MDD</a:t>
            </a:r>
          </a:p>
        </p:txBody>
      </p:sp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0121BDF4-E84D-D842-8081-72FA2E8EF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96" b="8870"/>
          <a:stretch/>
        </p:blipFill>
        <p:spPr>
          <a:xfrm>
            <a:off x="303211" y="1672386"/>
            <a:ext cx="5486400" cy="4572001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6612AAD-FDDF-2148-B4D1-82050CE47A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91648"/>
              </p:ext>
            </p:extLst>
          </p:nvPr>
        </p:nvGraphicFramePr>
        <p:xfrm>
          <a:off x="6316303" y="2225078"/>
          <a:ext cx="5569311" cy="346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6437">
                  <a:extLst>
                    <a:ext uri="{9D8B030D-6E8A-4147-A177-3AD203B41FA5}">
                      <a16:colId xmlns:a16="http://schemas.microsoft.com/office/drawing/2014/main" val="2580542352"/>
                    </a:ext>
                  </a:extLst>
                </a:gridCol>
                <a:gridCol w="1856437">
                  <a:extLst>
                    <a:ext uri="{9D8B030D-6E8A-4147-A177-3AD203B41FA5}">
                      <a16:colId xmlns:a16="http://schemas.microsoft.com/office/drawing/2014/main" val="2337877860"/>
                    </a:ext>
                  </a:extLst>
                </a:gridCol>
                <a:gridCol w="1856437">
                  <a:extLst>
                    <a:ext uri="{9D8B030D-6E8A-4147-A177-3AD203B41FA5}">
                      <a16:colId xmlns:a16="http://schemas.microsoft.com/office/drawing/2014/main" val="3136460585"/>
                    </a:ext>
                  </a:extLst>
                </a:gridCol>
              </a:tblGrid>
              <a:tr h="7530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Phenotype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Phenotype Correlation </a:t>
                      </a:r>
                      <a:r>
                        <a:rPr lang="en-US" sz="1800" i="0" dirty="0">
                          <a:effectLst/>
                        </a:rPr>
                        <a:t>(</a:t>
                      </a:r>
                      <a:r>
                        <a:rPr lang="en-US" sz="1800" i="1" dirty="0">
                          <a:effectLst/>
                        </a:rPr>
                        <a:t>r</a:t>
                      </a:r>
                      <a:r>
                        <a:rPr lang="en-US" sz="1800" i="1" baseline="30000" dirty="0">
                          <a:effectLst/>
                        </a:rPr>
                        <a:t>2</a:t>
                      </a:r>
                      <a:r>
                        <a:rPr lang="en-US" sz="1800" i="0" dirty="0">
                          <a:effectLst/>
                        </a:rPr>
                        <a:t>)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Genetic Correlation </a:t>
                      </a:r>
                      <a:r>
                        <a:rPr lang="en-US" sz="1800" i="0" dirty="0">
                          <a:effectLst/>
                        </a:rPr>
                        <a:t>(</a:t>
                      </a:r>
                      <a:r>
                        <a:rPr lang="en-US" sz="1800" i="1" dirty="0" err="1">
                          <a:effectLst/>
                        </a:rPr>
                        <a:t>r</a:t>
                      </a:r>
                      <a:r>
                        <a:rPr lang="en-US" sz="1800" i="1" baseline="-25000" dirty="0" err="1">
                          <a:effectLst/>
                        </a:rPr>
                        <a:t>g</a:t>
                      </a:r>
                      <a:r>
                        <a:rPr lang="en-US" sz="1800" i="0" dirty="0">
                          <a:effectLst/>
                        </a:rPr>
                        <a:t>)</a:t>
                      </a:r>
                    </a:p>
                  </a:txBody>
                  <a:tcPr marL="71427" marR="71427" marT="71427" marB="71427" anchor="ctr"/>
                </a:tc>
                <a:extLst>
                  <a:ext uri="{0D108BD9-81ED-4DB2-BD59-A6C34878D82A}">
                    <a16:rowId xmlns:a16="http://schemas.microsoft.com/office/drawing/2014/main" val="2662555531"/>
                  </a:ext>
                </a:extLst>
              </a:tr>
              <a:tr h="7530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Antidepressants and MDD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0.444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0.997</a:t>
                      </a:r>
                    </a:p>
                  </a:txBody>
                  <a:tcPr marL="71427" marR="71427" marT="71427" marB="71427" anchor="ctr"/>
                </a:tc>
                <a:extLst>
                  <a:ext uri="{0D108BD9-81ED-4DB2-BD59-A6C34878D82A}">
                    <a16:rowId xmlns:a16="http://schemas.microsoft.com/office/drawing/2014/main" val="356958343"/>
                  </a:ext>
                </a:extLst>
              </a:tr>
              <a:tr h="4543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SSRI and MDD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0.518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0.731</a:t>
                      </a:r>
                    </a:p>
                  </a:txBody>
                  <a:tcPr marL="71427" marR="71427" marT="71427" marB="71427" anchor="ctr"/>
                </a:tc>
                <a:extLst>
                  <a:ext uri="{0D108BD9-81ED-4DB2-BD59-A6C34878D82A}">
                    <a16:rowId xmlns:a16="http://schemas.microsoft.com/office/drawing/2014/main" val="1503691397"/>
                  </a:ext>
                </a:extLst>
              </a:tr>
              <a:tr h="7530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SSRI switch and MDD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0.00347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0.0443</a:t>
                      </a:r>
                    </a:p>
                  </a:txBody>
                  <a:tcPr marL="71427" marR="71427" marT="71427" marB="71427" anchor="ctr"/>
                </a:tc>
                <a:extLst>
                  <a:ext uri="{0D108BD9-81ED-4DB2-BD59-A6C34878D82A}">
                    <a16:rowId xmlns:a16="http://schemas.microsoft.com/office/drawing/2014/main" val="2861098851"/>
                  </a:ext>
                </a:extLst>
              </a:tr>
              <a:tr h="75307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SSRI increase and MDD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0.00703</a:t>
                      </a:r>
                    </a:p>
                  </a:txBody>
                  <a:tcPr marL="71427" marR="71427" marT="71427" marB="7142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0.0270</a:t>
                      </a:r>
                    </a:p>
                  </a:txBody>
                  <a:tcPr marL="71427" marR="71427" marT="71427" marB="71427" anchor="ctr"/>
                </a:tc>
                <a:extLst>
                  <a:ext uri="{0D108BD9-81ED-4DB2-BD59-A6C34878D82A}">
                    <a16:rowId xmlns:a16="http://schemas.microsoft.com/office/drawing/2014/main" val="57343048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1765E1D-7AF6-644E-8472-DE569614F297}"/>
              </a:ext>
            </a:extLst>
          </p:cNvPr>
          <p:cNvSpPr txBox="1"/>
          <p:nvPr/>
        </p:nvSpPr>
        <p:spPr>
          <a:xfrm>
            <a:off x="4109126" y="1291389"/>
            <a:ext cx="7776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Were we just testing MDD patients for SSRI variability repeatedly? </a:t>
            </a:r>
          </a:p>
        </p:txBody>
      </p:sp>
    </p:spTree>
    <p:extLst>
      <p:ext uri="{BB962C8B-B14F-4D97-AF65-F5344CB8AC3E}">
        <p14:creationId xmlns:p14="http://schemas.microsoft.com/office/powerpoint/2010/main" val="278246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5B045-8055-444D-831A-0A7722C2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b="1" dirty="0"/>
              <a:t>Conclusion and Future Studies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ED6FD-1793-A54C-8599-6DB791378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329" y="1104900"/>
            <a:ext cx="10500165" cy="4648200"/>
          </a:xfrm>
        </p:spPr>
        <p:txBody>
          <a:bodyPr anchor="t"/>
          <a:lstStyle/>
          <a:p>
            <a:pPr marL="171450" indent="-171450" algn="just" defTabSz="1013859" eaLnBrk="0" hangingPunct="0">
              <a:buFont typeface="Arial" panose="020B0604020202020204" pitchFamily="34" charset="0"/>
              <a:buChar char="•"/>
              <a:defRPr/>
            </a:pPr>
            <a:r>
              <a:rPr lang="en-US" dirty="0"/>
              <a:t>To the best of our knowledge, results shown are novel to depression etiology.</a:t>
            </a:r>
            <a:endParaRPr lang="en-US" sz="2400" dirty="0"/>
          </a:p>
          <a:p>
            <a:pPr marL="171450" indent="-171450" algn="just" defTabSz="1013859" eaLnBrk="0" hangingPunct="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With simple phenotyping, we have shown that there is a genetic basis in SSRI response variability and warrants detailed interrogation.</a:t>
            </a:r>
          </a:p>
          <a:p>
            <a:pPr marL="171450" indent="-171450" algn="just" defTabSz="1013859" eaLnBrk="0" hangingPunct="0">
              <a:buFont typeface="Arial" panose="020B0604020202020204" pitchFamily="34" charset="0"/>
              <a:buChar char="•"/>
              <a:defRPr/>
            </a:pPr>
            <a:r>
              <a:rPr lang="en-US" sz="2400" i="1" dirty="0"/>
              <a:t>Future studies</a:t>
            </a:r>
            <a:r>
              <a:rPr lang="en-US" sz="2400" dirty="0"/>
              <a:t>: </a:t>
            </a:r>
          </a:p>
          <a:p>
            <a:pPr marL="780897" lvl="1" indent="-171450" algn="just" defTabSz="1013859" eaLnBrk="0" hangingPunct="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major depressive disorder polygenic risk contributing to SSRI use and dosage changes</a:t>
            </a:r>
          </a:p>
          <a:p>
            <a:pPr marL="780897" lvl="1" indent="-171450" algn="just" defTabSz="1013859" eaLnBrk="0" hangingPunct="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dosage patterns, and </a:t>
            </a:r>
          </a:p>
          <a:p>
            <a:pPr marL="780897" lvl="1" indent="-171450" algn="just" defTabSz="1013859" eaLnBrk="0" hangingPunct="0"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adverse outcomes.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054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791140" y="1116643"/>
            <a:ext cx="4494779" cy="7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fi-FI" altLang="fi-FI" sz="1999" dirty="0" err="1"/>
              <a:t>Coordinating</a:t>
            </a:r>
            <a:r>
              <a:rPr lang="fi-FI" altLang="fi-FI" sz="1999" dirty="0"/>
              <a:t> </a:t>
            </a:r>
            <a:r>
              <a:rPr lang="fi-FI" altLang="fi-FI" sz="1999" dirty="0" err="1"/>
              <a:t>partners</a:t>
            </a:r>
            <a:r>
              <a:rPr lang="fi-FI" altLang="fi-FI" sz="1999" dirty="0"/>
              <a:t>: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10671276" y="3027152"/>
            <a:ext cx="1980354" cy="7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fi-FI" altLang="fi-FI" sz="1999" dirty="0" err="1"/>
              <a:t>Funding</a:t>
            </a:r>
            <a:r>
              <a:rPr lang="fi-FI" altLang="fi-FI" sz="1999" dirty="0"/>
              <a:t>: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761443" y="4021498"/>
            <a:ext cx="2559626" cy="573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fi-FI" altLang="fi-FI" sz="1999" dirty="0" err="1"/>
              <a:t>Funding</a:t>
            </a:r>
            <a:r>
              <a:rPr lang="fi-FI" altLang="fi-FI" sz="1999" dirty="0"/>
              <a:t> </a:t>
            </a:r>
            <a:r>
              <a:rPr lang="fi-FI" altLang="fi-FI" sz="1999" dirty="0" err="1"/>
              <a:t>partners</a:t>
            </a:r>
            <a:r>
              <a:rPr lang="fi-FI" altLang="fi-FI" sz="1999" dirty="0"/>
              <a:t>: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4635806" y="1108951"/>
            <a:ext cx="1776606" cy="7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fi-FI" altLang="fi-FI" sz="1999" dirty="0" err="1"/>
              <a:t>Biobanks</a:t>
            </a:r>
            <a:r>
              <a:rPr lang="fi-FI" altLang="fi-FI" sz="1999" dirty="0"/>
              <a:t>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70EA5C-F7DA-3943-9327-46483579240C}"/>
              </a:ext>
            </a:extLst>
          </p:cNvPr>
          <p:cNvSpPr txBox="1">
            <a:spLocks/>
          </p:cNvSpPr>
          <p:nvPr/>
        </p:nvSpPr>
        <p:spPr bwMode="auto">
          <a:xfrm>
            <a:off x="791140" y="246382"/>
            <a:ext cx="4494779" cy="7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fi-FI" altLang="fi-FI" sz="4000" dirty="0" err="1">
                <a:solidFill>
                  <a:schemeClr val="bg1"/>
                </a:solidFill>
              </a:rPr>
              <a:t>FinnGen</a:t>
            </a:r>
            <a:r>
              <a:rPr lang="fi-FI" altLang="fi-FI" sz="4000" dirty="0">
                <a:solidFill>
                  <a:schemeClr val="bg1"/>
                </a:solidFill>
              </a:rPr>
              <a:t> Partners</a:t>
            </a:r>
          </a:p>
        </p:txBody>
      </p:sp>
      <p:pic>
        <p:nvPicPr>
          <p:cNvPr id="16" name="Picture 28" descr="age1image256">
            <a:extLst>
              <a:ext uri="{FF2B5EF4-FFF2-40B4-BE49-F238E27FC236}">
                <a16:creationId xmlns:a16="http://schemas.microsoft.com/office/drawing/2014/main" id="{693FBC7E-3003-B043-B2A9-F67548F5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732" y="184995"/>
            <a:ext cx="1738205" cy="180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Kuva 19">
            <a:extLst>
              <a:ext uri="{FF2B5EF4-FFF2-40B4-BE49-F238E27FC236}">
                <a16:creationId xmlns:a16="http://schemas.microsoft.com/office/drawing/2014/main" id="{0A8DA2EB-1E02-8D48-BF1E-9DE645AE2A8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rgbClr val="0044B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1276" y="3792127"/>
            <a:ext cx="1270942" cy="611859"/>
          </a:xfrm>
          <a:prstGeom prst="rect">
            <a:avLst/>
          </a:prstGeom>
        </p:spPr>
      </p:pic>
      <p:pic>
        <p:nvPicPr>
          <p:cNvPr id="1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1" y="1698035"/>
            <a:ext cx="4089240" cy="233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67" y="66190"/>
            <a:ext cx="4570809" cy="6856214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9A7DDD-98D4-F744-A0A1-91D4AA6CB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40" y="4559971"/>
            <a:ext cx="3594484" cy="22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1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47531" y="3245743"/>
            <a:ext cx="10976400" cy="564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/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Suuri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kiitos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!</a:t>
            </a:r>
            <a:br>
              <a:rPr lang="en-US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Onko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kysyttävää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? </a:t>
            </a:r>
            <a:endParaRPr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47531" y="4149975"/>
            <a:ext cx="10976400" cy="369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/>
            <a:r>
              <a:rPr lang="en-US" b="1" dirty="0"/>
              <a:t>2020 World Congress of Psychiatric Genetics</a:t>
            </a:r>
          </a:p>
          <a:p>
            <a:pPr lvl="0" algn="ctr"/>
            <a:r>
              <a:rPr lang="en-US" sz="2000" dirty="0"/>
              <a:t>October 20</a:t>
            </a:r>
            <a:r>
              <a:rPr lang="en-US" sz="2000" baseline="30000" dirty="0"/>
              <a:t>th</a:t>
            </a:r>
            <a:r>
              <a:rPr lang="en-US" sz="2000" dirty="0"/>
              <a:t>, 2020</a:t>
            </a:r>
          </a:p>
          <a:p>
            <a:pPr lvl="0" algn="ctr"/>
            <a:r>
              <a:rPr lang="en-US" dirty="0"/>
              <a:t>Session: Pharmacogenomics</a:t>
            </a:r>
          </a:p>
          <a:p>
            <a:pPr lvl="0" algn="ctr"/>
            <a:endParaRPr lang="en-US" dirty="0"/>
          </a:p>
        </p:txBody>
      </p:sp>
      <p:sp>
        <p:nvSpPr>
          <p:cNvPr id="80" name="Shape 80"/>
          <p:cNvSpPr txBox="1"/>
          <p:nvPr/>
        </p:nvSpPr>
        <p:spPr>
          <a:xfrm>
            <a:off x="9245136" y="6156307"/>
            <a:ext cx="2939100" cy="81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dirty="0"/>
              <a:t>@</a:t>
            </a:r>
            <a:r>
              <a:rPr lang="en-US" dirty="0" err="1"/>
              <a:t>mkveerapen</a:t>
            </a:r>
            <a:r>
              <a:rPr lang="en-US" dirty="0"/>
              <a:t>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dirty="0">
                <a:hlinkClick r:id="rId3"/>
              </a:rPr>
              <a:t>veerapen@broadinstitute.org</a:t>
            </a:r>
            <a:endParaRPr lang="en-US" dirty="0"/>
          </a:p>
          <a:p>
            <a:pPr algn="r"/>
            <a:r>
              <a:rPr lang="en-US" dirty="0"/>
              <a:t>#</a:t>
            </a:r>
            <a:r>
              <a:rPr lang="en-US" dirty="0" err="1"/>
              <a:t>ATGUstrong</a:t>
            </a:r>
            <a:endParaRPr lang="en-US" dirty="0"/>
          </a:p>
          <a:p>
            <a:pPr lvl="0" algn="r" rtl="0">
              <a:spcBef>
                <a:spcPts val="0"/>
              </a:spcBef>
              <a:buNone/>
            </a:pPr>
            <a:endParaRPr lang="en-US" dirty="0"/>
          </a:p>
        </p:txBody>
      </p:sp>
      <p:pic>
        <p:nvPicPr>
          <p:cNvPr id="15364" name="Picture 4" descr="mage result for twitter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643" y="6031655"/>
            <a:ext cx="1176521" cy="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hape 66">
            <a:extLst>
              <a:ext uri="{FF2B5EF4-FFF2-40B4-BE49-F238E27FC236}">
                <a16:creationId xmlns:a16="http://schemas.microsoft.com/office/drawing/2014/main" id="{056A9968-FD44-644B-BDA3-4E0502B662A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60535" y="203672"/>
            <a:ext cx="2158170" cy="75288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124D9E-9D60-4941-AA23-27B6E0972188}"/>
              </a:ext>
            </a:extLst>
          </p:cNvPr>
          <p:cNvSpPr txBox="1"/>
          <p:nvPr/>
        </p:nvSpPr>
        <p:spPr>
          <a:xfrm>
            <a:off x="34569" y="5934670"/>
            <a:ext cx="3249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Kumar Veerapen, PhD</a:t>
            </a:r>
          </a:p>
          <a:p>
            <a:r>
              <a:rPr lang="en-US" sz="1800" i="1" dirty="0"/>
              <a:t>Postdoctoral Research Fellow</a:t>
            </a:r>
          </a:p>
          <a:p>
            <a:r>
              <a:rPr lang="en-US" sz="1800" dirty="0"/>
              <a:t>Daly lab</a:t>
            </a:r>
          </a:p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4732B1-3236-594F-9952-249B59A60F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042" t="20214" r="9154" b="16300"/>
          <a:stretch/>
        </p:blipFill>
        <p:spPr>
          <a:xfrm>
            <a:off x="9476423" y="6267364"/>
            <a:ext cx="264320" cy="20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F88975-0C7D-9044-9E46-692EE63C73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85" t="34009" r="11005" b="32677"/>
          <a:stretch/>
        </p:blipFill>
        <p:spPr>
          <a:xfrm>
            <a:off x="4843007" y="55385"/>
            <a:ext cx="2502810" cy="10450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C39A2-80AE-6941-BBCB-D3728F5BCAEA}"/>
              </a:ext>
            </a:extLst>
          </p:cNvPr>
          <p:cNvSpPr txBox="1"/>
          <p:nvPr/>
        </p:nvSpPr>
        <p:spPr>
          <a:xfrm>
            <a:off x="564894" y="1276717"/>
            <a:ext cx="28697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/>
              <a:t>Paljon</a:t>
            </a:r>
            <a:r>
              <a:rPr lang="en-US" u="sng" dirty="0"/>
              <a:t> </a:t>
            </a:r>
            <a:r>
              <a:rPr lang="en-US" u="sng" dirty="0" err="1"/>
              <a:t>kippiksia</a:t>
            </a:r>
            <a:r>
              <a:rPr lang="en-US" u="sng" dirty="0"/>
              <a:t> </a:t>
            </a:r>
          </a:p>
          <a:p>
            <a:r>
              <a:rPr lang="en-US" b="1" dirty="0"/>
              <a:t>Mark Daly, PhD</a:t>
            </a:r>
          </a:p>
          <a:p>
            <a:r>
              <a:rPr lang="en-US" b="1" dirty="0" err="1"/>
              <a:t>Mitja</a:t>
            </a:r>
            <a:r>
              <a:rPr lang="en-US" b="1" dirty="0"/>
              <a:t> </a:t>
            </a:r>
            <a:r>
              <a:rPr lang="en-US" b="1" dirty="0" err="1"/>
              <a:t>Kurki</a:t>
            </a:r>
            <a:r>
              <a:rPr lang="en-US" b="1" dirty="0"/>
              <a:t>, PhD</a:t>
            </a:r>
          </a:p>
          <a:p>
            <a:r>
              <a:rPr lang="en-US" dirty="0"/>
              <a:t>Ben Neale, PhD</a:t>
            </a:r>
          </a:p>
          <a:p>
            <a:r>
              <a:rPr lang="en-US" dirty="0" err="1"/>
              <a:t>Tuomo</a:t>
            </a:r>
            <a:r>
              <a:rPr lang="en-US" dirty="0"/>
              <a:t> </a:t>
            </a:r>
            <a:r>
              <a:rPr lang="en-US" dirty="0" err="1"/>
              <a:t>Kiiskinen</a:t>
            </a:r>
            <a:r>
              <a:rPr lang="en-US" dirty="0"/>
              <a:t>, MD</a:t>
            </a:r>
          </a:p>
          <a:p>
            <a:r>
              <a:rPr lang="en-US" dirty="0" err="1"/>
              <a:t>Juha</a:t>
            </a:r>
            <a:r>
              <a:rPr lang="en-US" dirty="0"/>
              <a:t> </a:t>
            </a:r>
            <a:r>
              <a:rPr lang="en-US" dirty="0" err="1"/>
              <a:t>Karjalainen</a:t>
            </a:r>
            <a:r>
              <a:rPr lang="en-US" dirty="0"/>
              <a:t>, PhD</a:t>
            </a:r>
          </a:p>
          <a:p>
            <a:r>
              <a:rPr lang="en-US" dirty="0"/>
              <a:t>Ari </a:t>
            </a:r>
            <a:r>
              <a:rPr lang="en-US" dirty="0" err="1"/>
              <a:t>Ahola</a:t>
            </a:r>
            <a:r>
              <a:rPr lang="en-US" dirty="0"/>
              <a:t>-Olli, MD, PhD</a:t>
            </a:r>
          </a:p>
          <a:p>
            <a:r>
              <a:rPr lang="en-US" dirty="0"/>
              <a:t>Pietro Della </a:t>
            </a:r>
            <a:r>
              <a:rPr lang="en-US" dirty="0" err="1"/>
              <a:t>Briotta</a:t>
            </a:r>
            <a:r>
              <a:rPr lang="en-US" dirty="0"/>
              <a:t> </a:t>
            </a:r>
            <a:r>
              <a:rPr lang="en-US" dirty="0" err="1"/>
              <a:t>Parolo</a:t>
            </a:r>
            <a:r>
              <a:rPr lang="en-US" dirty="0"/>
              <a:t>, PhD</a:t>
            </a:r>
          </a:p>
          <a:p>
            <a:r>
              <a:rPr lang="en-US" dirty="0" err="1"/>
              <a:t>Jaana</a:t>
            </a:r>
            <a:r>
              <a:rPr lang="en-US" dirty="0"/>
              <a:t> </a:t>
            </a:r>
            <a:r>
              <a:rPr lang="en-US" dirty="0" err="1"/>
              <a:t>Suvisaari</a:t>
            </a:r>
            <a:r>
              <a:rPr lang="en-US" dirty="0"/>
              <a:t>, MD, PhD</a:t>
            </a:r>
          </a:p>
          <a:p>
            <a:r>
              <a:rPr lang="en-US" dirty="0"/>
              <a:t>Wei Zhou, PhD</a:t>
            </a:r>
          </a:p>
          <a:p>
            <a:r>
              <a:rPr lang="en-US" dirty="0"/>
              <a:t>Hanna </a:t>
            </a:r>
            <a:r>
              <a:rPr lang="en-US" dirty="0" err="1"/>
              <a:t>Ollila</a:t>
            </a:r>
            <a:r>
              <a:rPr lang="en-US" dirty="0"/>
              <a:t>, PhD</a:t>
            </a:r>
          </a:p>
          <a:p>
            <a:r>
              <a:rPr lang="en-US" dirty="0" err="1"/>
              <a:t>Aarno</a:t>
            </a:r>
            <a:r>
              <a:rPr lang="en-US" dirty="0"/>
              <a:t> </a:t>
            </a:r>
            <a:r>
              <a:rPr lang="en-US" dirty="0" err="1"/>
              <a:t>Palotie</a:t>
            </a:r>
            <a:r>
              <a:rPr lang="en-US" dirty="0"/>
              <a:t>, MD, PhD</a:t>
            </a:r>
          </a:p>
        </p:txBody>
      </p:sp>
      <p:pic>
        <p:nvPicPr>
          <p:cNvPr id="14" name="Picture 4" descr="mage result for massachusetts general hospital">
            <a:extLst>
              <a:ext uri="{FF2B5EF4-FFF2-40B4-BE49-F238E27FC236}">
                <a16:creationId xmlns:a16="http://schemas.microsoft.com/office/drawing/2014/main" id="{3473CE14-8538-394B-9F5B-46EBB52E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70" y="324519"/>
            <a:ext cx="2740424" cy="55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B0722-8655-5941-B20F-F3C6B8558C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531" y="3980630"/>
            <a:ext cx="1954040" cy="1954040"/>
          </a:xfrm>
          <a:prstGeom prst="rect">
            <a:avLst/>
          </a:prstGeom>
        </p:spPr>
      </p:pic>
      <p:pic>
        <p:nvPicPr>
          <p:cNvPr id="1026" name="Picture 2" descr="ISPG (@ISPGnet) | Twitter">
            <a:extLst>
              <a:ext uri="{FF2B5EF4-FFF2-40B4-BE49-F238E27FC236}">
                <a16:creationId xmlns:a16="http://schemas.microsoft.com/office/drawing/2014/main" id="{5012BD74-5D31-7B4A-9ABC-ECB044E1C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819" y="1271181"/>
            <a:ext cx="2619112" cy="261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71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6B91B9-8B10-4E35-8054-4539B3A77F0D}"/>
              </a:ext>
            </a:extLst>
          </p:cNvPr>
          <p:cNvSpPr/>
          <p:nvPr/>
        </p:nvSpPr>
        <p:spPr>
          <a:xfrm>
            <a:off x="1137448" y="1305700"/>
            <a:ext cx="9913927" cy="4831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dirty="0"/>
              <a:t>Ari </a:t>
            </a:r>
            <a:r>
              <a:rPr lang="en-US" sz="2800" b="1" dirty="0" err="1"/>
              <a:t>Ahola</a:t>
            </a:r>
            <a:r>
              <a:rPr lang="en-US" sz="2800" b="1" dirty="0"/>
              <a:t>-Olli</a:t>
            </a:r>
            <a:r>
              <a:rPr lang="en-US" sz="2800" dirty="0"/>
              <a:t>: medical adviser at </a:t>
            </a:r>
            <a:r>
              <a:rPr lang="en-US" sz="2800" dirty="0" err="1"/>
              <a:t>Abomics</a:t>
            </a:r>
            <a:endParaRPr lang="en-US" sz="2800" dirty="0"/>
          </a:p>
          <a:p>
            <a:pPr algn="just"/>
            <a:r>
              <a:rPr lang="en-US" sz="2800" b="1" dirty="0"/>
              <a:t>Ben Neale</a:t>
            </a:r>
            <a:r>
              <a:rPr lang="en-US" sz="2800" dirty="0"/>
              <a:t>: member of the Deep Genomics Scientific Advisory Board and serves as a consultant for the Camp4 Therapeutics Corporation, Takeda Pharmaceutical and Biogen. </a:t>
            </a:r>
            <a:endParaRPr lang="en-US" sz="2800" b="1" dirty="0"/>
          </a:p>
          <a:p>
            <a:pPr algn="just"/>
            <a:r>
              <a:rPr lang="en-US" sz="2800" b="1" dirty="0"/>
              <a:t>Mark Daly</a:t>
            </a:r>
            <a:r>
              <a:rPr lang="en-US" sz="2800" dirty="0"/>
              <a:t>: founder of Maze Therapeutics. </a:t>
            </a:r>
          </a:p>
          <a:p>
            <a:pPr algn="just"/>
            <a:r>
              <a:rPr lang="en-US" sz="2800" dirty="0"/>
              <a:t>The remaining authors declare no competing interests.</a:t>
            </a:r>
            <a:endParaRPr lang="en-US" sz="2799" dirty="0"/>
          </a:p>
          <a:p>
            <a:pPr algn="just"/>
            <a:endParaRPr lang="en-US" sz="2799" dirty="0"/>
          </a:p>
          <a:p>
            <a:pPr algn="ctr"/>
            <a:r>
              <a:rPr lang="en-US" sz="2799" b="1" dirty="0"/>
              <a:t>Kumar Veerapen, PhD</a:t>
            </a:r>
          </a:p>
          <a:p>
            <a:pPr algn="ctr"/>
            <a:r>
              <a:rPr lang="en-US" sz="2799" dirty="0"/>
              <a:t>I have nothing to disclose</a:t>
            </a:r>
          </a:p>
          <a:p>
            <a:pPr marL="342797" indent="-342797" algn="just">
              <a:buFont typeface="Arial" panose="020B0604020202020204" pitchFamily="34" charset="0"/>
              <a:buChar char="•"/>
            </a:pPr>
            <a:endParaRPr lang="en-US" sz="2799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B23D09D-FDF7-7347-859E-FDEF8B429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/>
              <a:t>Disclosure Slide</a:t>
            </a:r>
          </a:p>
        </p:txBody>
      </p:sp>
    </p:spTree>
    <p:extLst>
      <p:ext uri="{BB962C8B-B14F-4D97-AF65-F5344CB8AC3E}">
        <p14:creationId xmlns:p14="http://schemas.microsoft.com/office/powerpoint/2010/main" val="31336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og lying on a bed&#10;&#10;Description automatically generated">
            <a:extLst>
              <a:ext uri="{FF2B5EF4-FFF2-40B4-BE49-F238E27FC236}">
                <a16:creationId xmlns:a16="http://schemas.microsoft.com/office/drawing/2014/main" id="{E2A97AB0-B144-654F-B16D-3010C10EF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872" y="1840636"/>
            <a:ext cx="2419080" cy="43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1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071D14C-A87C-0940-93D7-9D198A6522D6}"/>
              </a:ext>
            </a:extLst>
          </p:cNvPr>
          <p:cNvSpPr txBox="1"/>
          <p:nvPr/>
        </p:nvSpPr>
        <p:spPr>
          <a:xfrm>
            <a:off x="411373" y="435120"/>
            <a:ext cx="2213491" cy="2030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Genetics of use of</a:t>
            </a:r>
            <a:br>
              <a:rPr lang="en-US" dirty="0"/>
            </a:br>
            <a:r>
              <a:rPr lang="en-US" dirty="0"/>
              <a:t>various drugs</a:t>
            </a:r>
            <a:br>
              <a:rPr lang="en-US" dirty="0"/>
            </a:br>
            <a:r>
              <a:rPr lang="en-US" dirty="0"/>
              <a:t>correlate with</a:t>
            </a:r>
            <a:br>
              <a:rPr lang="en-US" dirty="0"/>
            </a:br>
            <a:r>
              <a:rPr lang="en-US" dirty="0"/>
              <a:t>psych traits</a:t>
            </a:r>
          </a:p>
          <a:p>
            <a:endParaRPr lang="en-US" dirty="0"/>
          </a:p>
          <a:p>
            <a:r>
              <a:rPr lang="en-US" dirty="0"/>
              <a:t>LDSC </a:t>
            </a:r>
            <a:r>
              <a:rPr lang="en-US" dirty="0" err="1"/>
              <a:t>rg</a:t>
            </a:r>
            <a:endParaRPr lang="en-US" dirty="0"/>
          </a:p>
          <a:p>
            <a:endParaRPr lang="en-US" dirty="0"/>
          </a:p>
          <a:p>
            <a:r>
              <a:rPr lang="en-US" dirty="0"/>
              <a:t>Bonferroni non-significant</a:t>
            </a:r>
          </a:p>
          <a:p>
            <a:r>
              <a:rPr lang="en-US" dirty="0"/>
              <a:t>correlations are 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50593D-EB23-9A4D-86BA-0AA3376E8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37" y="893"/>
            <a:ext cx="8942888" cy="68562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C9333A-466E-3F46-A91B-1760DF5E1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93"/>
            <a:ext cx="12188825" cy="6856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6C4481-F6F3-7F46-BDE8-238ED4856593}"/>
              </a:ext>
            </a:extLst>
          </p:cNvPr>
          <p:cNvSpPr/>
          <p:nvPr/>
        </p:nvSpPr>
        <p:spPr>
          <a:xfrm>
            <a:off x="3245937" y="759418"/>
            <a:ext cx="8942887" cy="2014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4054D-C84F-F244-A5DE-6B3679A13620}"/>
              </a:ext>
            </a:extLst>
          </p:cNvPr>
          <p:cNvSpPr/>
          <p:nvPr/>
        </p:nvSpPr>
        <p:spPr>
          <a:xfrm>
            <a:off x="3245938" y="178678"/>
            <a:ext cx="8942887" cy="20147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51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7" name="Title 1">
            <a:extLst>
              <a:ext uri="{FF2B5EF4-FFF2-40B4-BE49-F238E27FC236}">
                <a16:creationId xmlns:a16="http://schemas.microsoft.com/office/drawing/2014/main" id="{414D01CA-8D5A-4490-91E1-984D660F0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z="4000" b="1" dirty="0"/>
              <a:t>SSRI </a:t>
            </a:r>
            <a:r>
              <a:rPr lang="fi-FI" altLang="fi-FI" sz="4000" b="1" dirty="0" err="1"/>
              <a:t>Drug</a:t>
            </a:r>
            <a:r>
              <a:rPr lang="fi-FI" altLang="fi-FI" sz="4000" b="1" dirty="0"/>
              <a:t> </a:t>
            </a:r>
            <a:r>
              <a:rPr lang="fi-FI" altLang="fi-FI" sz="4000" b="1" dirty="0" err="1"/>
              <a:t>Response</a:t>
            </a:r>
            <a:r>
              <a:rPr lang="fi-FI" altLang="fi-FI" sz="4000" b="1" dirty="0"/>
              <a:t> </a:t>
            </a:r>
            <a:r>
              <a:rPr lang="fi-FI" altLang="fi-FI" sz="4000" b="1" dirty="0" err="1"/>
              <a:t>Variability</a:t>
            </a:r>
            <a:endParaRPr lang="fi-FI" altLang="fi-FI" sz="40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B2AEE-8B46-AB41-B5EB-80EE3284E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090" y="5163479"/>
            <a:ext cx="1397000" cy="1587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002002-8B89-2A45-8ED5-8164C237736A}"/>
              </a:ext>
            </a:extLst>
          </p:cNvPr>
          <p:cNvSpPr/>
          <p:nvPr/>
        </p:nvSpPr>
        <p:spPr>
          <a:xfrm>
            <a:off x="3095612" y="5796155"/>
            <a:ext cx="6092825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000" dirty="0"/>
              <a:t>53-65% MDD patients respond to SSRI </a:t>
            </a:r>
          </a:p>
          <a:p>
            <a:pPr algn="ctr"/>
            <a:r>
              <a:rPr lang="en-US" sz="2000" dirty="0"/>
              <a:t>(Hamilton Rating Scale for Depression) </a:t>
            </a:r>
          </a:p>
          <a:p>
            <a:pPr algn="ctr"/>
            <a:r>
              <a:rPr lang="en-US" sz="1600" dirty="0"/>
              <a:t>(Hirschfeld et al 1999, </a:t>
            </a:r>
            <a:r>
              <a:rPr lang="en-US" sz="1600" i="1" dirty="0"/>
              <a:t>J Clin Psychiatry</a:t>
            </a:r>
            <a:r>
              <a:rPr lang="en-US" sz="1600" dirty="0"/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A13F8C-8BFE-0647-A811-FD2616B12185}"/>
              </a:ext>
            </a:extLst>
          </p:cNvPr>
          <p:cNvGrpSpPr/>
          <p:nvPr/>
        </p:nvGrpSpPr>
        <p:grpSpPr>
          <a:xfrm>
            <a:off x="3034509" y="1776843"/>
            <a:ext cx="6256592" cy="3663292"/>
            <a:chOff x="3034509" y="1776843"/>
            <a:chExt cx="6256592" cy="3663292"/>
          </a:xfrm>
        </p:grpSpPr>
        <p:pic>
          <p:nvPicPr>
            <p:cNvPr id="98306" name="Picture 2">
              <a:extLst>
                <a:ext uri="{FF2B5EF4-FFF2-40B4-BE49-F238E27FC236}">
                  <a16:creationId xmlns:a16="http://schemas.microsoft.com/office/drawing/2014/main" id="{7ADD8784-BCB2-40CE-9085-F2F968172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509" y="1776843"/>
              <a:ext cx="6119806" cy="294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48FB3F-8600-4E68-A220-46245C89E3E2}"/>
                </a:ext>
              </a:extLst>
            </p:cNvPr>
            <p:cNvSpPr/>
            <p:nvPr/>
          </p:nvSpPr>
          <p:spPr>
            <a:xfrm>
              <a:off x="3823292" y="1976817"/>
              <a:ext cx="1895071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Selective Serotonin </a:t>
              </a:r>
            </a:p>
            <a:p>
              <a:pPr>
                <a:defRPr/>
              </a:pPr>
              <a:r>
                <a:rPr lang="en-US" b="1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Reuptake Inhibitors</a:t>
              </a:r>
            </a:p>
            <a:p>
              <a:pPr>
                <a:defRPr/>
              </a:pPr>
              <a:r>
                <a:rPr lang="en-US" b="1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(SSRI)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1B71B0-811E-4642-8B44-AA27FDEF9FBA}"/>
                </a:ext>
              </a:extLst>
            </p:cNvPr>
            <p:cNvSpPr/>
            <p:nvPr/>
          </p:nvSpPr>
          <p:spPr bwMode="auto">
            <a:xfrm>
              <a:off x="3296379" y="5101581"/>
              <a:ext cx="11063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Response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A51EBE-D69E-47A9-8AA9-2554E7512BDD}"/>
                </a:ext>
              </a:extLst>
            </p:cNvPr>
            <p:cNvSpPr/>
            <p:nvPr/>
          </p:nvSpPr>
          <p:spPr bwMode="auto">
            <a:xfrm>
              <a:off x="5611938" y="5101581"/>
              <a:ext cx="1060174" cy="338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 No effect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3D36BC4-1536-4560-9274-4A5C28E51CEC}"/>
                </a:ext>
              </a:extLst>
            </p:cNvPr>
            <p:cNvSpPr/>
            <p:nvPr/>
          </p:nvSpPr>
          <p:spPr bwMode="auto">
            <a:xfrm>
              <a:off x="7375192" y="5101581"/>
              <a:ext cx="19159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600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rPr>
                <a:t>Adverse Response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pic>
          <p:nvPicPr>
            <p:cNvPr id="98313" name="Picture 3">
              <a:extLst>
                <a:ext uri="{FF2B5EF4-FFF2-40B4-BE49-F238E27FC236}">
                  <a16:creationId xmlns:a16="http://schemas.microsoft.com/office/drawing/2014/main" id="{096B9332-65F0-4F17-ADC9-D52FE7885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7915" y="5157129"/>
              <a:ext cx="234889" cy="234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314" name="Picture 4">
              <a:extLst>
                <a:ext uri="{FF2B5EF4-FFF2-40B4-BE49-F238E27FC236}">
                  <a16:creationId xmlns:a16="http://schemas.microsoft.com/office/drawing/2014/main" id="{6F2760BE-A4C4-4867-A51A-9F8FC7C09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004" y="5246006"/>
              <a:ext cx="247586" cy="50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315" name="Picture 5">
              <a:extLst>
                <a:ext uri="{FF2B5EF4-FFF2-40B4-BE49-F238E27FC236}">
                  <a16:creationId xmlns:a16="http://schemas.microsoft.com/office/drawing/2014/main" id="{46EB8166-0B81-4F28-99C9-5A80D6B7F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251" y="5142846"/>
              <a:ext cx="299960" cy="25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CEB3C92C-9422-294B-A8B8-7AC526505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50" t="56975" r="28006"/>
            <a:stretch/>
          </p:blipFill>
          <p:spPr bwMode="auto">
            <a:xfrm>
              <a:off x="5649028" y="3455117"/>
              <a:ext cx="920675" cy="1267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49EB407-A7C8-AC44-BA36-145C15E3B9F8}"/>
              </a:ext>
            </a:extLst>
          </p:cNvPr>
          <p:cNvSpPr/>
          <p:nvPr/>
        </p:nvSpPr>
        <p:spPr bwMode="auto">
          <a:xfrm>
            <a:off x="6480933" y="2729960"/>
            <a:ext cx="26933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Prescribed to MDD patients</a:t>
            </a: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4147D4-7929-D047-8F4B-11780DD7F5D0}"/>
              </a:ext>
            </a:extLst>
          </p:cNvPr>
          <p:cNvSpPr txBox="1"/>
          <p:nvPr/>
        </p:nvSpPr>
        <p:spPr>
          <a:xfrm>
            <a:off x="0" y="6273208"/>
            <a:ext cx="291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MDD – Major Depressive Disorder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0A9477-3B69-8140-B1B8-1DDE34925B7F}"/>
              </a:ext>
            </a:extLst>
          </p:cNvPr>
          <p:cNvSpPr/>
          <p:nvPr/>
        </p:nvSpPr>
        <p:spPr>
          <a:xfrm>
            <a:off x="9291101" y="2003541"/>
            <a:ext cx="28977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dirty="0"/>
              <a:t>In </a:t>
            </a:r>
            <a:r>
              <a:rPr lang="en-US" sz="2000" dirty="0" err="1"/>
              <a:t>FinnGen</a:t>
            </a:r>
            <a:r>
              <a:rPr lang="en-US" sz="2000" dirty="0"/>
              <a:t>, high correlation between depression and the use of SSRI</a:t>
            </a:r>
          </a:p>
          <a:p>
            <a:pPr algn="r"/>
            <a:r>
              <a:rPr lang="en-US" sz="2000" dirty="0"/>
              <a:t>(</a:t>
            </a:r>
            <a:r>
              <a:rPr lang="en-US" sz="2000" i="1" dirty="0"/>
              <a:t>r</a:t>
            </a:r>
            <a:r>
              <a:rPr lang="en-US" sz="2000" i="1" baseline="30000" dirty="0"/>
              <a:t>2</a:t>
            </a:r>
            <a:r>
              <a:rPr lang="en-US" sz="2000" dirty="0"/>
              <a:t> = 0.518)</a:t>
            </a:r>
          </a:p>
        </p:txBody>
      </p:sp>
    </p:spTree>
    <p:extLst>
      <p:ext uri="{BB962C8B-B14F-4D97-AF65-F5344CB8AC3E}">
        <p14:creationId xmlns:p14="http://schemas.microsoft.com/office/powerpoint/2010/main" val="65940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9D644357-7FE5-4BCA-8FB1-62ABB99F3ABF}"/>
              </a:ext>
            </a:extLst>
          </p:cNvPr>
          <p:cNvSpPr/>
          <p:nvPr/>
        </p:nvSpPr>
        <p:spPr>
          <a:xfrm>
            <a:off x="6051561" y="2505316"/>
            <a:ext cx="2037819" cy="2201290"/>
          </a:xfrm>
          <a:prstGeom prst="ca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400" dirty="0"/>
              <a:t>218,792 </a:t>
            </a:r>
            <a:r>
              <a:rPr lang="en-US" sz="2400" dirty="0">
                <a:solidFill>
                  <a:prstClr val="white"/>
                </a:solidFill>
              </a:rPr>
              <a:t>individuals</a:t>
            </a:r>
          </a:p>
          <a:p>
            <a:pPr algn="ctr">
              <a:defRPr/>
            </a:pPr>
            <a:r>
              <a:rPr lang="en-US" sz="1800" dirty="0">
                <a:solidFill>
                  <a:prstClr val="white"/>
                </a:solidFill>
              </a:rPr>
              <a:t>Combined genotype and register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E3890-FE3F-42E0-8C96-9E3E2AC8DA8F}"/>
              </a:ext>
            </a:extLst>
          </p:cNvPr>
          <p:cNvSpPr txBox="1"/>
          <p:nvPr/>
        </p:nvSpPr>
        <p:spPr>
          <a:xfrm>
            <a:off x="1061005" y="1885883"/>
            <a:ext cx="2198038" cy="3693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prstClr val="black"/>
                </a:solidFill>
              </a:rPr>
              <a:t>Population samples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20F68824-60C2-4D4B-BFE2-3D5048DF107F}"/>
              </a:ext>
            </a:extLst>
          </p:cNvPr>
          <p:cNvSpPr/>
          <p:nvPr/>
        </p:nvSpPr>
        <p:spPr>
          <a:xfrm>
            <a:off x="1114134" y="3063368"/>
            <a:ext cx="2577429" cy="905567"/>
          </a:xfrm>
          <a:prstGeom prst="rightArrowCallout">
            <a:avLst/>
          </a:prstGeom>
          <a:solidFill>
            <a:schemeClr val="accent1"/>
          </a:solidFill>
          <a:ln>
            <a:solidFill>
              <a:srgbClr val="1025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prstClr val="white"/>
                </a:solidFill>
              </a:rPr>
              <a:t>Genotyping</a:t>
            </a:r>
          </a:p>
          <a:p>
            <a:pPr algn="ctr"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(655,973 markers)</a:t>
            </a: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7339919E-896D-47BE-997E-D6DA4066217F}"/>
              </a:ext>
            </a:extLst>
          </p:cNvPr>
          <p:cNvSpPr/>
          <p:nvPr/>
        </p:nvSpPr>
        <p:spPr>
          <a:xfrm>
            <a:off x="3913887" y="2805931"/>
            <a:ext cx="2018774" cy="1420443"/>
          </a:xfrm>
          <a:prstGeom prst="rightArrowCallout">
            <a:avLst/>
          </a:prstGeom>
          <a:solidFill>
            <a:schemeClr val="accent1"/>
          </a:solidFill>
          <a:ln>
            <a:solidFill>
              <a:srgbClr val="1025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prstClr val="white"/>
                </a:solidFill>
              </a:rPr>
              <a:t>Imputation</a:t>
            </a:r>
          </a:p>
          <a:p>
            <a:pPr algn="ctr"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Total markers: 16,962,023</a:t>
            </a:r>
          </a:p>
          <a:p>
            <a:pPr algn="ctr">
              <a:defRPr/>
            </a:pPr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A6F613B-7136-4E14-9903-A3140A597826}"/>
              </a:ext>
            </a:extLst>
          </p:cNvPr>
          <p:cNvSpPr/>
          <p:nvPr/>
        </p:nvSpPr>
        <p:spPr>
          <a:xfrm>
            <a:off x="1917201" y="2462465"/>
            <a:ext cx="485648" cy="487235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21E2A01F-73BD-4745-8541-8428DF5B00AF}"/>
              </a:ext>
            </a:extLst>
          </p:cNvPr>
          <p:cNvSpPr/>
          <p:nvPr/>
        </p:nvSpPr>
        <p:spPr>
          <a:xfrm rot="10800000">
            <a:off x="1917201" y="4097164"/>
            <a:ext cx="485648" cy="487235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640F202-B3F2-41DE-93AB-12C4B8F49C12}"/>
              </a:ext>
            </a:extLst>
          </p:cNvPr>
          <p:cNvSpPr/>
          <p:nvPr/>
        </p:nvSpPr>
        <p:spPr>
          <a:xfrm rot="5400000">
            <a:off x="8241741" y="3330601"/>
            <a:ext cx="484061" cy="487236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963DCCE-00FB-4F6C-8F8D-4F6D96706DF0}"/>
              </a:ext>
            </a:extLst>
          </p:cNvPr>
          <p:cNvSpPr/>
          <p:nvPr/>
        </p:nvSpPr>
        <p:spPr>
          <a:xfrm>
            <a:off x="6883195" y="4930384"/>
            <a:ext cx="484061" cy="487236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F70B5-C8A3-4731-9D1D-5535D84E1CD4}"/>
              </a:ext>
            </a:extLst>
          </p:cNvPr>
          <p:cNvSpPr txBox="1"/>
          <p:nvPr/>
        </p:nvSpPr>
        <p:spPr>
          <a:xfrm>
            <a:off x="5932661" y="5641399"/>
            <a:ext cx="2339103" cy="3693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prstClr val="black"/>
                </a:solidFill>
              </a:rPr>
              <a:t>Association 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23F4C-F585-4B4C-B717-79D4730C6F44}"/>
              </a:ext>
            </a:extLst>
          </p:cNvPr>
          <p:cNvSpPr txBox="1"/>
          <p:nvPr/>
        </p:nvSpPr>
        <p:spPr>
          <a:xfrm>
            <a:off x="790369" y="4755804"/>
            <a:ext cx="2744073" cy="92333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 dirty="0">
                <a:solidFill>
                  <a:prstClr val="black"/>
                </a:solidFill>
              </a:rPr>
              <a:t>Hospital biobank samples</a:t>
            </a:r>
          </a:p>
          <a:p>
            <a:pPr algn="ctr">
              <a:defRPr/>
            </a:pPr>
            <a:r>
              <a:rPr lang="en-US" sz="1800" dirty="0">
                <a:solidFill>
                  <a:prstClr val="black"/>
                </a:solidFill>
              </a:rPr>
              <a:t>Blood Service’s biobank</a:t>
            </a:r>
          </a:p>
        </p:txBody>
      </p:sp>
      <p:sp>
        <p:nvSpPr>
          <p:cNvPr id="92173" name="Title 1">
            <a:extLst>
              <a:ext uri="{FF2B5EF4-FFF2-40B4-BE49-F238E27FC236}">
                <a16:creationId xmlns:a16="http://schemas.microsoft.com/office/drawing/2014/main" id="{04E957C4-EF9D-4456-BD15-8D16B14356DD}"/>
              </a:ext>
            </a:extLst>
          </p:cNvPr>
          <p:cNvSpPr txBox="1">
            <a:spLocks/>
          </p:cNvSpPr>
          <p:nvPr/>
        </p:nvSpPr>
        <p:spPr bwMode="auto">
          <a:xfrm>
            <a:off x="790369" y="413267"/>
            <a:ext cx="9584416" cy="7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14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86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58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0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2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4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46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4000" b="1" dirty="0" err="1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Generating</a:t>
            </a:r>
            <a:r>
              <a:rPr lang="fi-FI" altLang="fi-FI" sz="4000" b="1" dirty="0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fi-FI" altLang="fi-FI" sz="4000" b="1" dirty="0" err="1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Results</a:t>
            </a:r>
            <a:r>
              <a:rPr lang="fi-FI" altLang="fi-FI" sz="4000" b="1" dirty="0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fi-FI" altLang="fi-FI" sz="4000" b="1" dirty="0" err="1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from</a:t>
            </a:r>
            <a:r>
              <a:rPr lang="fi-FI" altLang="fi-FI" sz="4000" b="1" dirty="0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fi-FI" altLang="fi-FI" sz="4000" b="1" dirty="0" err="1">
                <a:solidFill>
                  <a:schemeClr val="bg1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FinnGen</a:t>
            </a:r>
            <a:endParaRPr lang="fi-FI" altLang="fi-FI" sz="4000" b="1" dirty="0">
              <a:solidFill>
                <a:schemeClr val="bg1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519879-B3DF-E146-A775-EEDFF7B4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6009" y="5174002"/>
            <a:ext cx="1397000" cy="1587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BCED0AB-1219-E745-AB87-64F4D56D63E8}"/>
              </a:ext>
            </a:extLst>
          </p:cNvPr>
          <p:cNvSpPr/>
          <p:nvPr/>
        </p:nvSpPr>
        <p:spPr>
          <a:xfrm>
            <a:off x="5692933" y="6124662"/>
            <a:ext cx="2868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3C4043"/>
                </a:solidFill>
                <a:latin typeface="Roboto"/>
              </a:rPr>
              <a:t>Current data freeze for release 5: </a:t>
            </a:r>
          </a:p>
          <a:p>
            <a:pPr algn="ctr"/>
            <a:r>
              <a:rPr lang="en-US" dirty="0"/>
              <a:t>218,792 individuals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3BB6D91-580B-1D43-A1FE-1F9D3E30C85A}"/>
              </a:ext>
            </a:extLst>
          </p:cNvPr>
          <p:cNvGrpSpPr/>
          <p:nvPr/>
        </p:nvGrpSpPr>
        <p:grpSpPr>
          <a:xfrm>
            <a:off x="8781385" y="3279428"/>
            <a:ext cx="3390672" cy="1506414"/>
            <a:chOff x="8781385" y="3279428"/>
            <a:chExt cx="3390672" cy="15064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4F12EB-A411-40AF-8059-6B381D685067}"/>
                </a:ext>
              </a:extLst>
            </p:cNvPr>
            <p:cNvSpPr txBox="1"/>
            <p:nvPr/>
          </p:nvSpPr>
          <p:spPr>
            <a:xfrm>
              <a:off x="8781385" y="3279428"/>
              <a:ext cx="3390672" cy="646331"/>
            </a:xfrm>
            <a:prstGeom prst="rect">
              <a:avLst/>
            </a:prstGeom>
            <a:noFill/>
            <a:ln>
              <a:solidFill>
                <a:schemeClr val="tx2">
                  <a:lumMod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 dirty="0">
                  <a:solidFill>
                    <a:prstClr val="black"/>
                  </a:solidFill>
                </a:rPr>
                <a:t>National register data</a:t>
              </a:r>
            </a:p>
            <a:p>
              <a:pPr algn="ctr">
                <a:defRPr/>
              </a:pPr>
              <a:r>
                <a:rPr lang="en-US" sz="1800" dirty="0">
                  <a:solidFill>
                    <a:prstClr val="black"/>
                  </a:solidFill>
                </a:rPr>
                <a:t>(</a:t>
              </a:r>
              <a:r>
                <a:rPr lang="en-US" sz="1800" b="1" u="sng" dirty="0">
                  <a:solidFill>
                    <a:prstClr val="black"/>
                  </a:solidFill>
                </a:rPr>
                <a:t>Prescription Drug Purchase</a:t>
              </a:r>
              <a:r>
                <a:rPr lang="en-US" sz="1800" dirty="0">
                  <a:solidFill>
                    <a:prstClr val="black"/>
                  </a:solidFill>
                </a:rPr>
                <a:t>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FC2173-2201-6C4B-BA3E-3B4BE07A1E5F}"/>
                </a:ext>
              </a:extLst>
            </p:cNvPr>
            <p:cNvSpPr txBox="1"/>
            <p:nvPr/>
          </p:nvSpPr>
          <p:spPr>
            <a:xfrm>
              <a:off x="8781385" y="4047178"/>
              <a:ext cx="306846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Years captured: 1995 - 2017</a:t>
              </a:r>
            </a:p>
            <a:p>
              <a:r>
                <a:rPr lang="en-US" i="1" dirty="0"/>
                <a:t>Longitudinal data points</a:t>
              </a:r>
              <a:r>
                <a:rPr lang="en-US" dirty="0"/>
                <a:t>: 84,477,978</a:t>
              </a:r>
            </a:p>
            <a:p>
              <a:r>
                <a:rPr lang="en-US" i="1" dirty="0"/>
                <a:t>Drug Purchases</a:t>
              </a:r>
              <a:r>
                <a:rPr lang="en-US" dirty="0"/>
                <a:t>: 42,776,151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81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B2927D-A3D0-CC4E-8EAE-DF599509C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55B940-FCB8-4A43-890B-3B52D4D02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2C2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understand the genetic basis of SSRI response variability by leveraging genotype-drug purchase data from 218,792 individuals in </a:t>
            </a:r>
            <a:r>
              <a:rPr lang="en-US" sz="3200" dirty="0" err="1">
                <a:solidFill>
                  <a:srgbClr val="2C2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FinnGen</a:t>
            </a:r>
            <a:r>
              <a:rPr lang="en-US" sz="3200" dirty="0">
                <a:solidFill>
                  <a:srgbClr val="2C2E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Release 5.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520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82160-8FEF-FF49-A4CF-29FF8FE53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Analysis Plan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A24FB9-CFB2-524F-B4DB-0D806369A316}"/>
              </a:ext>
            </a:extLst>
          </p:cNvPr>
          <p:cNvSpPr/>
          <p:nvPr/>
        </p:nvSpPr>
        <p:spPr>
          <a:xfrm>
            <a:off x="7272902" y="1566694"/>
            <a:ext cx="3941969" cy="168450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Antidepressant Purchases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218,792 individuals with 1,711,695 purchases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Years = 1995 to 2017</a:t>
            </a:r>
            <a:endParaRPr lang="en-US" sz="2000" i="1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14FBFC8-6BD5-DD4F-8B3C-68FA610BDB3E}"/>
              </a:ext>
            </a:extLst>
          </p:cNvPr>
          <p:cNvSpPr/>
          <p:nvPr/>
        </p:nvSpPr>
        <p:spPr>
          <a:xfrm>
            <a:off x="7708490" y="4412652"/>
            <a:ext cx="3754678" cy="1645207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Longitudinal SSRI Purchases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51,519 individuals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853,286 purchases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34884C1-1210-4A4B-8F65-893580D6C799}"/>
              </a:ext>
            </a:extLst>
          </p:cNvPr>
          <p:cNvSpPr/>
          <p:nvPr/>
        </p:nvSpPr>
        <p:spPr>
          <a:xfrm rot="5400000">
            <a:off x="2716588" y="2681152"/>
            <a:ext cx="642043" cy="717466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96C5884-9518-974D-9871-8F8AC01D95B2}"/>
              </a:ext>
            </a:extLst>
          </p:cNvPr>
          <p:cNvSpPr/>
          <p:nvPr/>
        </p:nvSpPr>
        <p:spPr>
          <a:xfrm rot="5400000">
            <a:off x="8714020" y="3371620"/>
            <a:ext cx="746334" cy="99727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339795-6B54-AC4A-9CAE-97792FE05EAF}"/>
              </a:ext>
            </a:extLst>
          </p:cNvPr>
          <p:cNvSpPr/>
          <p:nvPr/>
        </p:nvSpPr>
        <p:spPr>
          <a:xfrm>
            <a:off x="557951" y="3497094"/>
            <a:ext cx="5786572" cy="285254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Association Analysis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(SAIGE v0.42.1) Phenotypes tested adjusting for sex, age, batch, and first 10 PCs: </a:t>
            </a:r>
          </a:p>
          <a:p>
            <a:pPr marL="457200" indent="-457200" algn="ctr">
              <a:buAutoNum type="arabicParenR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SSRI vs no SSRI purchase </a:t>
            </a:r>
          </a:p>
          <a:p>
            <a:pPr marL="457200" indent="-457200" algn="ctr">
              <a:buFontTx/>
              <a:buAutoNum type="arabicParenR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SSRI Number of Purchases</a:t>
            </a:r>
          </a:p>
          <a:p>
            <a:pPr marL="457200" indent="-457200" algn="ctr">
              <a:buFontTx/>
              <a:buAutoNum type="arabicParenR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SSRI adherence </a:t>
            </a:r>
          </a:p>
          <a:p>
            <a:pPr marL="457200" indent="-457200" algn="ctr">
              <a:buFontTx/>
              <a:buAutoNum type="arabicParenR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SSRI dosage change over time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Significance threshold: </a:t>
            </a:r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&lt; 5x10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-8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09A511-48B8-DB49-9F3B-F90FF5421136}"/>
              </a:ext>
            </a:extLst>
          </p:cNvPr>
          <p:cNvSpPr/>
          <p:nvPr/>
        </p:nvSpPr>
        <p:spPr>
          <a:xfrm>
            <a:off x="973953" y="1320799"/>
            <a:ext cx="4307369" cy="133951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Genotyped and Imputed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Total markers: 16,962,023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C65106D2-9C8D-BE45-B605-B6F7D13C4CDB}"/>
              </a:ext>
            </a:extLst>
          </p:cNvPr>
          <p:cNvSpPr/>
          <p:nvPr/>
        </p:nvSpPr>
        <p:spPr>
          <a:xfrm rot="10800000">
            <a:off x="6424821" y="4590167"/>
            <a:ext cx="1151395" cy="96178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1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1C76-1901-FD44-B64D-54798CA4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1: SSRI vs non-SSRI</a:t>
            </a:r>
          </a:p>
        </p:txBody>
      </p:sp>
      <p:pic>
        <p:nvPicPr>
          <p:cNvPr id="1026" name="Picture 2" descr="Purchase Order Software | Procurify">
            <a:extLst>
              <a:ext uri="{FF2B5EF4-FFF2-40B4-BE49-F238E27FC236}">
                <a16:creationId xmlns:a16="http://schemas.microsoft.com/office/drawing/2014/main" id="{7C2724ED-3219-794D-B81A-FACFE70FE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592" y="2142853"/>
            <a:ext cx="1575707" cy="157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7FB6FB3-BBE3-7B48-A721-592B101B1521}"/>
              </a:ext>
            </a:extLst>
          </p:cNvPr>
          <p:cNvGrpSpPr/>
          <p:nvPr/>
        </p:nvGrpSpPr>
        <p:grpSpPr>
          <a:xfrm>
            <a:off x="7812994" y="2020388"/>
            <a:ext cx="1926772" cy="1820636"/>
            <a:chOff x="7812994" y="1730828"/>
            <a:chExt cx="1926772" cy="1820636"/>
          </a:xfrm>
        </p:grpSpPr>
        <p:pic>
          <p:nvPicPr>
            <p:cNvPr id="5" name="Picture 2" descr="Purchase Order Software | Procurify">
              <a:extLst>
                <a:ext uri="{FF2B5EF4-FFF2-40B4-BE49-F238E27FC236}">
                  <a16:creationId xmlns:a16="http://schemas.microsoft.com/office/drawing/2014/main" id="{ED3E8E25-4136-034B-BCFA-48E8B4129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8527" y="1853293"/>
              <a:ext cx="1575707" cy="1575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&quot;No&quot; Symbol 3">
              <a:extLst>
                <a:ext uri="{FF2B5EF4-FFF2-40B4-BE49-F238E27FC236}">
                  <a16:creationId xmlns:a16="http://schemas.microsoft.com/office/drawing/2014/main" id="{2B3FE91F-584B-A94F-9913-FD68C07817CB}"/>
                </a:ext>
              </a:extLst>
            </p:cNvPr>
            <p:cNvSpPr/>
            <p:nvPr/>
          </p:nvSpPr>
          <p:spPr>
            <a:xfrm>
              <a:off x="7812994" y="1730828"/>
              <a:ext cx="1926772" cy="1820636"/>
            </a:xfrm>
            <a:prstGeom prst="noSmoking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5595D6B-0691-C248-96F4-E6FC665741A2}"/>
              </a:ext>
            </a:extLst>
          </p:cNvPr>
          <p:cNvSpPr/>
          <p:nvPr/>
        </p:nvSpPr>
        <p:spPr>
          <a:xfrm>
            <a:off x="2172364" y="4512663"/>
            <a:ext cx="2480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N</a:t>
            </a:r>
            <a:r>
              <a:rPr lang="en-US" sz="2800" baseline="-25000" dirty="0"/>
              <a:t>SSRI </a:t>
            </a:r>
            <a:r>
              <a:rPr lang="en-US" sz="2800" dirty="0"/>
              <a:t>= 41,147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94D052-00BD-8F46-8F33-64E2D0FD625B}"/>
              </a:ext>
            </a:extLst>
          </p:cNvPr>
          <p:cNvSpPr/>
          <p:nvPr/>
        </p:nvSpPr>
        <p:spPr>
          <a:xfrm>
            <a:off x="7296650" y="4512663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err="1"/>
              <a:t>N</a:t>
            </a:r>
            <a:r>
              <a:rPr lang="en-US" sz="2800" baseline="-25000" dirty="0" err="1"/>
              <a:t>non</a:t>
            </a:r>
            <a:r>
              <a:rPr lang="en-US" sz="2800" baseline="-25000" dirty="0"/>
              <a:t>-SSRI </a:t>
            </a:r>
            <a:r>
              <a:rPr lang="en-US" sz="2800" dirty="0"/>
              <a:t>= 159,788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6D9C24-80EC-6D46-9F97-5EADF21C0AA9}"/>
              </a:ext>
            </a:extLst>
          </p:cNvPr>
          <p:cNvSpPr txBox="1"/>
          <p:nvPr/>
        </p:nvSpPr>
        <p:spPr>
          <a:xfrm>
            <a:off x="5572874" y="2707411"/>
            <a:ext cx="867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VS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50546-5FDE-2948-B01F-2FE622C00278}"/>
              </a:ext>
            </a:extLst>
          </p:cNvPr>
          <p:cNvSpPr txBox="1"/>
          <p:nvPr/>
        </p:nvSpPr>
        <p:spPr>
          <a:xfrm>
            <a:off x="4983502" y="1120710"/>
            <a:ext cx="18822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Trait type: </a:t>
            </a:r>
          </a:p>
          <a:p>
            <a:pPr algn="ctr"/>
            <a:r>
              <a:rPr lang="en-US" sz="2800" dirty="0"/>
              <a:t>Binary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1AFF4F-FD34-E340-BF83-300D54434DE8}"/>
              </a:ext>
            </a:extLst>
          </p:cNvPr>
          <p:cNvSpPr txBox="1"/>
          <p:nvPr/>
        </p:nvSpPr>
        <p:spPr>
          <a:xfrm>
            <a:off x="1633753" y="3930945"/>
            <a:ext cx="35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Minimum of ONE SSRI purchase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47A6B-29AA-2E4B-B52B-B57EC7749BC7}"/>
              </a:ext>
            </a:extLst>
          </p:cNvPr>
          <p:cNvSpPr txBox="1"/>
          <p:nvPr/>
        </p:nvSpPr>
        <p:spPr>
          <a:xfrm>
            <a:off x="6798915" y="3930945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NO / ZERO record of SSRI purchase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57AC51-068B-E443-9EE7-A1E5DAB1604A}"/>
              </a:ext>
            </a:extLst>
          </p:cNvPr>
          <p:cNvSpPr txBox="1"/>
          <p:nvPr/>
        </p:nvSpPr>
        <p:spPr>
          <a:xfrm>
            <a:off x="635229" y="5425773"/>
            <a:ext cx="1091837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Question</a:t>
            </a:r>
            <a:r>
              <a:rPr lang="en-US" sz="2400" dirty="0"/>
              <a:t>: </a:t>
            </a:r>
          </a:p>
          <a:p>
            <a:pPr algn="ctr"/>
            <a:r>
              <a:rPr lang="en-US" sz="2800" i="1" dirty="0"/>
              <a:t>Are there genetic differences observed with the purchase of SSRI?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6306B-9E44-0441-9FDA-06FCA0C60044}"/>
              </a:ext>
            </a:extLst>
          </p:cNvPr>
          <p:cNvSpPr/>
          <p:nvPr/>
        </p:nvSpPr>
        <p:spPr>
          <a:xfrm>
            <a:off x="4375831" y="2307301"/>
            <a:ext cx="34034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/>
              <a:t>Purchaser vs non-purchaser</a:t>
            </a:r>
          </a:p>
        </p:txBody>
      </p:sp>
    </p:spTree>
    <p:extLst>
      <p:ext uri="{BB962C8B-B14F-4D97-AF65-F5344CB8AC3E}">
        <p14:creationId xmlns:p14="http://schemas.microsoft.com/office/powerpoint/2010/main" val="425977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  <p:bldP spid="12" grpId="0"/>
      <p:bldP spid="13" grpId="0"/>
      <p:bldP spid="15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E7BF5-61D6-4947-9E08-ECD0F6497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328" y="36809"/>
            <a:ext cx="10500165" cy="1143000"/>
          </a:xfrm>
        </p:spPr>
        <p:txBody>
          <a:bodyPr/>
          <a:lstStyle/>
          <a:p>
            <a:r>
              <a:rPr lang="en-US" b="1" dirty="0"/>
              <a:t>MDD Polygenic Risk is different in</a:t>
            </a:r>
            <a:br>
              <a:rPr lang="en-US" b="1" dirty="0"/>
            </a:br>
            <a:r>
              <a:rPr lang="en-US" b="1" dirty="0"/>
              <a:t>SSRI vs no-SSRI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53084-FF3F-3B48-8A70-8673946DD9FC}"/>
              </a:ext>
            </a:extLst>
          </p:cNvPr>
          <p:cNvSpPr txBox="1"/>
          <p:nvPr/>
        </p:nvSpPr>
        <p:spPr>
          <a:xfrm>
            <a:off x="677816" y="2159779"/>
            <a:ext cx="24683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MDD to Antidepressants: </a:t>
            </a:r>
          </a:p>
          <a:p>
            <a:r>
              <a:rPr lang="en-US" sz="2400" i="1" dirty="0" err="1"/>
              <a:t>r</a:t>
            </a:r>
            <a:r>
              <a:rPr lang="en-US" sz="2400" i="1" baseline="-25000" dirty="0" err="1"/>
              <a:t>g</a:t>
            </a:r>
            <a:r>
              <a:rPr lang="en-US" sz="2400" i="1" dirty="0"/>
              <a:t> = </a:t>
            </a:r>
            <a:r>
              <a:rPr lang="en-US" sz="2400" dirty="0"/>
              <a:t>0.997</a:t>
            </a:r>
          </a:p>
          <a:p>
            <a:endParaRPr lang="en-US" sz="2400" dirty="0"/>
          </a:p>
          <a:p>
            <a:r>
              <a:rPr lang="en-US" sz="2400" dirty="0"/>
              <a:t>MDD to SSRI:</a:t>
            </a:r>
          </a:p>
          <a:p>
            <a:r>
              <a:rPr lang="en-US" sz="2400" i="1" dirty="0" err="1"/>
              <a:t>r</a:t>
            </a:r>
            <a:r>
              <a:rPr lang="en-US" sz="2400" i="1" baseline="-25000" dirty="0" err="1"/>
              <a:t>g</a:t>
            </a:r>
            <a:r>
              <a:rPr lang="en-US" sz="2400" i="1" dirty="0"/>
              <a:t> = </a:t>
            </a:r>
            <a:r>
              <a:rPr lang="en-US" sz="2400" dirty="0"/>
              <a:t>0.732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DEDCFA-F2C3-0445-A494-1F44DA7262BF}"/>
              </a:ext>
            </a:extLst>
          </p:cNvPr>
          <p:cNvSpPr/>
          <p:nvPr/>
        </p:nvSpPr>
        <p:spPr>
          <a:xfrm>
            <a:off x="0" y="5903893"/>
            <a:ext cx="37080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Note:</a:t>
            </a:r>
          </a:p>
          <a:p>
            <a:r>
              <a:rPr lang="en-US" i="1" dirty="0" err="1"/>
              <a:t>r</a:t>
            </a:r>
            <a:r>
              <a:rPr lang="en-US" i="1" baseline="-25000" dirty="0" err="1"/>
              <a:t>g</a:t>
            </a:r>
            <a:r>
              <a:rPr lang="en-US" dirty="0"/>
              <a:t> – genetic correlation</a:t>
            </a:r>
          </a:p>
          <a:p>
            <a:r>
              <a:rPr lang="en-US" dirty="0"/>
              <a:t>MDD – major depressive disorder</a:t>
            </a:r>
          </a:p>
          <a:p>
            <a:r>
              <a:rPr lang="en-US" dirty="0"/>
              <a:t>SSRI – selective serotonin reuptake inhibitor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71F7F5-E407-AE43-964A-B7BF686ABB7A}"/>
              </a:ext>
            </a:extLst>
          </p:cNvPr>
          <p:cNvGrpSpPr/>
          <p:nvPr/>
        </p:nvGrpSpPr>
        <p:grpSpPr>
          <a:xfrm>
            <a:off x="8569782" y="2024256"/>
            <a:ext cx="2737495" cy="3533729"/>
            <a:chOff x="3568188" y="503643"/>
            <a:chExt cx="5052447" cy="643602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609DC3-CE32-624C-ABD2-9C2D68E93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75" r="7306" b="3719"/>
            <a:stretch/>
          </p:blipFill>
          <p:spPr>
            <a:xfrm>
              <a:off x="3568188" y="1717249"/>
              <a:ext cx="5052447" cy="5025827"/>
            </a:xfrm>
            <a:prstGeom prst="rect">
              <a:avLst/>
            </a:prstGeom>
          </p:spPr>
        </p:pic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2ACC4E91-3C95-AD40-A244-A50FECD01D03}"/>
                </a:ext>
              </a:extLst>
            </p:cNvPr>
            <p:cNvSpPr/>
            <p:nvPr/>
          </p:nvSpPr>
          <p:spPr>
            <a:xfrm rot="5400000">
              <a:off x="6365108" y="545605"/>
              <a:ext cx="333575" cy="2155546"/>
            </a:xfrm>
            <a:prstGeom prst="leftBrac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71DDAA-EB7C-E643-9FDD-C14F4F5E4859}"/>
                </a:ext>
              </a:extLst>
            </p:cNvPr>
            <p:cNvSpPr txBox="1"/>
            <p:nvPr/>
          </p:nvSpPr>
          <p:spPr>
            <a:xfrm>
              <a:off x="5493487" y="503643"/>
              <a:ext cx="1947336" cy="9529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/>
                <a:t>β </a:t>
              </a:r>
              <a:r>
                <a:rPr lang="en-US" dirty="0"/>
                <a:t>= 0.234</a:t>
              </a:r>
            </a:p>
            <a:p>
              <a:pPr algn="ctr"/>
              <a:r>
                <a:rPr lang="en-US" i="1" dirty="0"/>
                <a:t>p </a:t>
              </a:r>
              <a:r>
                <a:rPr lang="en-US" dirty="0"/>
                <a:t>= 0.0149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388A5C-F468-9244-AAB9-C9A5F497E184}"/>
                </a:ext>
              </a:extLst>
            </p:cNvPr>
            <p:cNvSpPr txBox="1"/>
            <p:nvPr/>
          </p:nvSpPr>
          <p:spPr>
            <a:xfrm>
              <a:off x="4688425" y="6631892"/>
              <a:ext cx="992579" cy="307776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Non-SSRI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C12902-2A3A-F34E-AF7A-6FB44D4486C7}"/>
                </a:ext>
              </a:extLst>
            </p:cNvPr>
            <p:cNvSpPr txBox="1"/>
            <p:nvPr/>
          </p:nvSpPr>
          <p:spPr>
            <a:xfrm>
              <a:off x="7080172" y="6631892"/>
              <a:ext cx="604652" cy="307776"/>
            </a:xfrm>
            <a:prstGeom prst="rect">
              <a:avLst/>
            </a:prstGeom>
            <a:solidFill>
              <a:schemeClr val="lt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SSRI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D8320DE-5596-D64E-A9EA-6CE401842E96}"/>
              </a:ext>
            </a:extLst>
          </p:cNvPr>
          <p:cNvSpPr txBox="1"/>
          <p:nvPr/>
        </p:nvSpPr>
        <p:spPr>
          <a:xfrm>
            <a:off x="-542441" y="-133285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86340C-F487-F044-B683-945A8EB35B33}"/>
              </a:ext>
            </a:extLst>
          </p:cNvPr>
          <p:cNvGrpSpPr/>
          <p:nvPr/>
        </p:nvGrpSpPr>
        <p:grpSpPr>
          <a:xfrm>
            <a:off x="3829227" y="1202979"/>
            <a:ext cx="4507444" cy="5655021"/>
            <a:chOff x="3278390" y="1202979"/>
            <a:chExt cx="4507444" cy="56550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FE69C4C-A349-3941-9787-FC41859B8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69" r="30266"/>
            <a:stretch/>
          </p:blipFill>
          <p:spPr>
            <a:xfrm>
              <a:off x="3278390" y="1202979"/>
              <a:ext cx="4234359" cy="565502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FF334DE-76B1-1149-8E5E-51FDCC2470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723" t="46812" r="22024" b="45575"/>
            <a:stretch/>
          </p:blipFill>
          <p:spPr>
            <a:xfrm>
              <a:off x="6516711" y="1551014"/>
              <a:ext cx="362167" cy="60876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C4398D-F4DD-E14D-B5AA-18DF6E789F1F}"/>
                </a:ext>
              </a:extLst>
            </p:cNvPr>
            <p:cNvSpPr txBox="1"/>
            <p:nvPr/>
          </p:nvSpPr>
          <p:spPr>
            <a:xfrm>
              <a:off x="6793255" y="1551014"/>
              <a:ext cx="99257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Non-SSRI</a:t>
              </a:r>
            </a:p>
            <a:p>
              <a:endParaRPr lang="en-US" sz="400" dirty="0"/>
            </a:p>
            <a:p>
              <a:r>
                <a:rPr lang="en-US" dirty="0"/>
                <a:t>SSRI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7DEAC55-E0DD-804F-94BA-8D278465DA12}"/>
              </a:ext>
            </a:extLst>
          </p:cNvPr>
          <p:cNvSpPr txBox="1"/>
          <p:nvPr/>
        </p:nvSpPr>
        <p:spPr>
          <a:xfrm>
            <a:off x="9385396" y="6334780"/>
            <a:ext cx="2823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Summary statistics for PRS from </a:t>
            </a:r>
          </a:p>
          <a:p>
            <a:pPr algn="r"/>
            <a:r>
              <a:rPr lang="en-US" dirty="0"/>
              <a:t>Wray </a:t>
            </a:r>
            <a:r>
              <a:rPr lang="en-US" i="1" dirty="0"/>
              <a:t>et al </a:t>
            </a:r>
            <a:r>
              <a:rPr lang="en-US" dirty="0"/>
              <a:t>2018 </a:t>
            </a:r>
            <a:r>
              <a:rPr lang="en-US" i="1" dirty="0"/>
              <a:t>Nat Gen</a:t>
            </a:r>
          </a:p>
        </p:txBody>
      </p:sp>
    </p:spTree>
    <p:extLst>
      <p:ext uri="{BB962C8B-B14F-4D97-AF65-F5344CB8AC3E}">
        <p14:creationId xmlns:p14="http://schemas.microsoft.com/office/powerpoint/2010/main" val="145404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2"/>
          <p:cNvSpPr txBox="1">
            <a:spLocks noGrp="1"/>
          </p:cNvSpPr>
          <p:nvPr>
            <p:ph type="title"/>
          </p:nvPr>
        </p:nvSpPr>
        <p:spPr>
          <a:xfrm>
            <a:off x="844331" y="178647"/>
            <a:ext cx="11124512" cy="114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393" tIns="25393" rIns="25393" bIns="25393" anchor="ctr" anchorCtr="0">
            <a:noAutofit/>
          </a:bodyPr>
          <a:lstStyle/>
          <a:p>
            <a:pPr algn="l">
              <a:buSzPts val="4200"/>
            </a:pPr>
            <a:r>
              <a:rPr lang="en" sz="3200" b="1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SSRI (N = 41,147) vs non-SSRI purchase (N = 159,788)</a:t>
            </a:r>
            <a:endParaRPr sz="3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60E45CA-E5B1-784A-885E-BBFF697E047B}"/>
              </a:ext>
            </a:extLst>
          </p:cNvPr>
          <p:cNvGrpSpPr/>
          <p:nvPr/>
        </p:nvGrpSpPr>
        <p:grpSpPr>
          <a:xfrm>
            <a:off x="472974" y="1541302"/>
            <a:ext cx="9969301" cy="4790050"/>
            <a:chOff x="1098855" y="1033191"/>
            <a:chExt cx="9969301" cy="4790050"/>
          </a:xfrm>
        </p:grpSpPr>
        <p:pic>
          <p:nvPicPr>
            <p:cNvPr id="27" name="Picture 2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8B304F0-1967-F04B-85CF-2AC149AC50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85"/>
            <a:stretch/>
          </p:blipFill>
          <p:spPr>
            <a:xfrm>
              <a:off x="1098855" y="1131165"/>
              <a:ext cx="9969301" cy="469207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2407B81-586E-1644-A0D2-30634A4DF982}"/>
                </a:ext>
              </a:extLst>
            </p:cNvPr>
            <p:cNvSpPr/>
            <p:nvPr/>
          </p:nvSpPr>
          <p:spPr>
            <a:xfrm>
              <a:off x="1098855" y="1033191"/>
              <a:ext cx="2243258" cy="660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A9B71C7-1CAD-0241-93A8-007F7BD839D6}"/>
              </a:ext>
            </a:extLst>
          </p:cNvPr>
          <p:cNvGrpSpPr/>
          <p:nvPr/>
        </p:nvGrpSpPr>
        <p:grpSpPr>
          <a:xfrm>
            <a:off x="1682888" y="1363528"/>
            <a:ext cx="2566547" cy="1200329"/>
            <a:chOff x="1682888" y="1524889"/>
            <a:chExt cx="2566547" cy="12003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1115DF-C2C9-C543-AE96-F4B26B90DF55}"/>
                </a:ext>
              </a:extLst>
            </p:cNvPr>
            <p:cNvSpPr txBox="1"/>
            <p:nvPr/>
          </p:nvSpPr>
          <p:spPr>
            <a:xfrm>
              <a:off x="1682888" y="1524889"/>
              <a:ext cx="17921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hlinkClick r:id="rId4"/>
                </a:rPr>
                <a:t>HLA-A</a:t>
              </a:r>
              <a:endParaRPr lang="en-US" sz="1200" dirty="0"/>
            </a:p>
            <a:p>
              <a:pPr algn="ctr"/>
              <a:r>
                <a:rPr lang="en-US" sz="1200" dirty="0">
                  <a:hlinkClick r:id="rId5"/>
                </a:rPr>
                <a:t>chr6:29978172:G:A</a:t>
              </a:r>
              <a:r>
                <a:rPr lang="en-US" sz="1200" dirty="0"/>
                <a:t> </a:t>
              </a:r>
            </a:p>
            <a:p>
              <a:pPr algn="ctr"/>
              <a:r>
                <a:rPr lang="en-US" sz="1200" dirty="0"/>
                <a:t>(intron)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FIN </a:t>
              </a:r>
              <a:r>
                <a:rPr lang="en-US" sz="1200" dirty="0"/>
                <a:t>= 0.0637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NFE</a:t>
              </a:r>
              <a:r>
                <a:rPr lang="en-US" sz="1200" dirty="0"/>
                <a:t> = 0.1131</a:t>
              </a:r>
            </a:p>
            <a:p>
              <a:pPr algn="ctr"/>
              <a:r>
                <a:rPr lang="en-US" sz="1200" dirty="0"/>
                <a:t>β = -0.115 </a:t>
              </a:r>
              <a:endParaRPr lang="en-US" sz="1200" baseline="-25000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8095241-A1E1-3848-B614-E3AA73A4990E}"/>
                </a:ext>
              </a:extLst>
            </p:cNvPr>
            <p:cNvCxnSpPr>
              <a:cxnSpLocks/>
            </p:cNvCxnSpPr>
            <p:nvPr/>
          </p:nvCxnSpPr>
          <p:spPr>
            <a:xfrm>
              <a:off x="3429098" y="2296441"/>
              <a:ext cx="820337" cy="267039"/>
            </a:xfrm>
            <a:prstGeom prst="line">
              <a:avLst/>
            </a:prstGeom>
            <a:ln>
              <a:solidFill>
                <a:srgbClr val="005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D01B025-95D4-AA4E-9A61-F11B8986048E}"/>
              </a:ext>
            </a:extLst>
          </p:cNvPr>
          <p:cNvGrpSpPr/>
          <p:nvPr/>
        </p:nvGrpSpPr>
        <p:grpSpPr>
          <a:xfrm>
            <a:off x="9812914" y="2413337"/>
            <a:ext cx="2073083" cy="1200329"/>
            <a:chOff x="9866814" y="2579255"/>
            <a:chExt cx="2073083" cy="120032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8D28A2-73E4-AA42-9BF1-3F01B46DD688}"/>
                </a:ext>
              </a:extLst>
            </p:cNvPr>
            <p:cNvSpPr txBox="1"/>
            <p:nvPr/>
          </p:nvSpPr>
          <p:spPr>
            <a:xfrm>
              <a:off x="10344947" y="2579255"/>
              <a:ext cx="15949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hlinkClick r:id="rId6"/>
                </a:rPr>
                <a:t>RPS6KA3</a:t>
              </a:r>
              <a:endParaRPr lang="en-US" sz="1200" dirty="0"/>
            </a:p>
            <a:p>
              <a:pPr algn="ctr"/>
              <a:r>
                <a:rPr lang="en-US" sz="1200" dirty="0">
                  <a:hlinkClick r:id="rId7"/>
                </a:rPr>
                <a:t>chrX:20353947:G:A</a:t>
              </a:r>
              <a:endParaRPr lang="en-US" sz="1200" dirty="0"/>
            </a:p>
            <a:p>
              <a:pPr algn="ctr"/>
              <a:r>
                <a:rPr lang="en-US" sz="1200" dirty="0"/>
                <a:t>(intergenic)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FIN</a:t>
              </a:r>
              <a:r>
                <a:rPr lang="en-US" sz="1200" dirty="0"/>
                <a:t> = 0.03235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NFE</a:t>
              </a:r>
              <a:r>
                <a:rPr lang="en-US" sz="1200" dirty="0"/>
                <a:t> = 0.005866</a:t>
              </a:r>
            </a:p>
            <a:p>
              <a:pPr algn="ctr"/>
              <a:r>
                <a:rPr lang="en-US" sz="1200" i="1" dirty="0"/>
                <a:t>β = </a:t>
              </a:r>
              <a:r>
                <a:rPr lang="en-US" sz="1200" dirty="0"/>
                <a:t>0.121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3352695-C5B9-5743-8464-F2BC37A4A0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66814" y="3119549"/>
              <a:ext cx="569485" cy="129105"/>
            </a:xfrm>
            <a:prstGeom prst="line">
              <a:avLst/>
            </a:prstGeom>
            <a:ln>
              <a:solidFill>
                <a:srgbClr val="005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EF42304-422E-D747-B255-98F08F695543}"/>
              </a:ext>
            </a:extLst>
          </p:cNvPr>
          <p:cNvSpPr/>
          <p:nvPr/>
        </p:nvSpPr>
        <p:spPr>
          <a:xfrm>
            <a:off x="10220345" y="4968796"/>
            <a:ext cx="20388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1013859" eaLnBrk="0" hangingPunct="0">
              <a:defRPr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enzyme PHF21A mediates repression of neuron-specific genes, potentially impairing serotonin metabolism in mice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Garay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 </a:t>
            </a:r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Epigenomics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1600" baseline="30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ACA49-4594-AA44-971B-D43ED6F2A439}"/>
              </a:ext>
            </a:extLst>
          </p:cNvPr>
          <p:cNvGrpSpPr/>
          <p:nvPr/>
        </p:nvGrpSpPr>
        <p:grpSpPr>
          <a:xfrm>
            <a:off x="6584076" y="1376913"/>
            <a:ext cx="2399911" cy="1200329"/>
            <a:chOff x="6584076" y="1538274"/>
            <a:chExt cx="2399911" cy="12003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92CBC65-0C4C-1B4E-AABC-7F332B71F602}"/>
                </a:ext>
              </a:extLst>
            </p:cNvPr>
            <p:cNvSpPr txBox="1"/>
            <p:nvPr/>
          </p:nvSpPr>
          <p:spPr>
            <a:xfrm>
              <a:off x="7070547" y="1538274"/>
              <a:ext cx="19134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hlinkClick r:id="rId8"/>
                </a:rPr>
                <a:t>PHF21A</a:t>
              </a:r>
              <a:endParaRPr lang="en-US" sz="1200" dirty="0"/>
            </a:p>
            <a:p>
              <a:pPr algn="ctr"/>
              <a:r>
                <a:rPr lang="en-US" sz="1200" dirty="0">
                  <a:hlinkClick r:id="rId5"/>
                </a:rPr>
                <a:t>chr11:46035522:T:C</a:t>
              </a:r>
              <a:r>
                <a:rPr lang="en-US" sz="1200" dirty="0"/>
                <a:t> (intron)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FIN</a:t>
              </a:r>
              <a:r>
                <a:rPr lang="en-US" sz="1200" dirty="0"/>
                <a:t> = 0.1988</a:t>
              </a:r>
            </a:p>
            <a:p>
              <a:pPr algn="ctr"/>
              <a:r>
                <a:rPr lang="en-US" sz="1200" dirty="0"/>
                <a:t>AF</a:t>
              </a:r>
              <a:r>
                <a:rPr lang="en-US" sz="1200" baseline="-25000" dirty="0"/>
                <a:t>NFE</a:t>
              </a:r>
              <a:r>
                <a:rPr lang="en-US" sz="1200" dirty="0"/>
                <a:t> = 0.1715</a:t>
              </a:r>
            </a:p>
            <a:p>
              <a:pPr algn="ctr"/>
              <a:r>
                <a:rPr lang="en-US" sz="1200" i="1" dirty="0"/>
                <a:t>β </a:t>
              </a:r>
              <a:r>
                <a:rPr lang="en-US" sz="1200" dirty="0"/>
                <a:t>= 0.0747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3B75DE9-5540-E54F-A32A-27D0CC1CC3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4076" y="2363518"/>
              <a:ext cx="597436" cy="147034"/>
            </a:xfrm>
            <a:prstGeom prst="line">
              <a:avLst/>
            </a:prstGeom>
            <a:ln>
              <a:solidFill>
                <a:srgbClr val="00577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76CB30C-E81E-7A42-9AB1-4C6E30BCE7DB}"/>
              </a:ext>
            </a:extLst>
          </p:cNvPr>
          <p:cNvSpPr/>
          <p:nvPr/>
        </p:nvSpPr>
        <p:spPr>
          <a:xfrm>
            <a:off x="7181512" y="1347924"/>
            <a:ext cx="1668574" cy="122931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AE5A56-D2EB-D842-B81D-4CDB7078DDA5}"/>
              </a:ext>
            </a:extLst>
          </p:cNvPr>
          <p:cNvSpPr/>
          <p:nvPr/>
        </p:nvSpPr>
        <p:spPr>
          <a:xfrm>
            <a:off x="9432023" y="1272551"/>
            <a:ext cx="28408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Endpoint: Binary </a:t>
            </a:r>
          </a:p>
          <a:p>
            <a:r>
              <a:rPr lang="en-US" dirty="0"/>
              <a:t>SSRI purchase/</a:t>
            </a:r>
            <a:r>
              <a:rPr lang="en-US"/>
              <a:t>no purchase (0/1)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DFAD3-41CD-634B-B993-85074410478C}"/>
              </a:ext>
            </a:extLst>
          </p:cNvPr>
          <p:cNvSpPr txBox="1"/>
          <p:nvPr/>
        </p:nvSpPr>
        <p:spPr>
          <a:xfrm>
            <a:off x="0" y="6396335"/>
            <a:ext cx="5763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Notes</a:t>
            </a:r>
            <a:r>
              <a:rPr lang="en-US" sz="1200" dirty="0"/>
              <a:t>:</a:t>
            </a:r>
          </a:p>
          <a:p>
            <a:r>
              <a:rPr lang="en-US" sz="1200" dirty="0"/>
              <a:t>AF – </a:t>
            </a:r>
            <a:r>
              <a:rPr lang="en-US" sz="1200" dirty="0" err="1"/>
              <a:t>gnomAD</a:t>
            </a:r>
            <a:r>
              <a:rPr lang="en-US" sz="1200" dirty="0"/>
              <a:t> allele frequencies in Finns (FIN) and Non-Finnish Europeans (NFE)</a:t>
            </a:r>
          </a:p>
        </p:txBody>
      </p:sp>
    </p:spTree>
    <p:extLst>
      <p:ext uri="{BB962C8B-B14F-4D97-AF65-F5344CB8AC3E}">
        <p14:creationId xmlns:p14="http://schemas.microsoft.com/office/powerpoint/2010/main" val="297092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/>
    </p:bldLst>
  </p:timing>
</p:sld>
</file>

<file path=ppt/theme/theme1.xml><?xml version="1.0" encoding="utf-8"?>
<a:theme xmlns:a="http://schemas.openxmlformats.org/drawingml/2006/main" name="BroadPowerpointTheme">
  <a:themeElements>
    <a:clrScheme name="BroadColorTheme2016">
      <a:dk1>
        <a:srgbClr val="000000"/>
      </a:dk1>
      <a:lt1>
        <a:srgbClr val="FFFFFF"/>
      </a:lt1>
      <a:dk2>
        <a:srgbClr val="63666A"/>
      </a:dk2>
      <a:lt2>
        <a:srgbClr val="E7E6E6"/>
      </a:lt2>
      <a:accent1>
        <a:srgbClr val="006DB6"/>
      </a:accent1>
      <a:accent2>
        <a:srgbClr val="FF5000"/>
      </a:accent2>
      <a:accent3>
        <a:srgbClr val="00AFD7"/>
      </a:accent3>
      <a:accent4>
        <a:srgbClr val="5F259E"/>
      </a:accent4>
      <a:accent5>
        <a:srgbClr val="E4002B"/>
      </a:accent5>
      <a:accent6>
        <a:srgbClr val="00BF71"/>
      </a:accent6>
      <a:hlink>
        <a:srgbClr val="006DB6"/>
      </a:hlink>
      <a:folHlink>
        <a:srgbClr val="63666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28540</TotalTime>
  <Words>1820</Words>
  <Application>Microsoft Macintosh PowerPoint</Application>
  <PresentationFormat>Custom</PresentationFormat>
  <Paragraphs>361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Helvetica Neue</vt:lpstr>
      <vt:lpstr>Helvetica Neue Light</vt:lpstr>
      <vt:lpstr>Roboto</vt:lpstr>
      <vt:lpstr>BroadPowerpointTheme</vt:lpstr>
      <vt:lpstr>Assessing the Genetic Contribution of Drug Response Variability in Selective Serotonin Reuptake Inhibitors From 1,711,695 Purchases in the Finnish National Drug Registry</vt:lpstr>
      <vt:lpstr>Disclosure Slide</vt:lpstr>
      <vt:lpstr>SSRI Drug Response Variability</vt:lpstr>
      <vt:lpstr>PowerPoint Presentation</vt:lpstr>
      <vt:lpstr>Objective</vt:lpstr>
      <vt:lpstr>Analysis Plan</vt:lpstr>
      <vt:lpstr>Analysis 1: SSRI vs non-SSRI</vt:lpstr>
      <vt:lpstr>MDD Polygenic Risk is different in SSRI vs no-SSRI</vt:lpstr>
      <vt:lpstr>SSRI (N = 41,147) vs non-SSRI purchase (N = 159,788)</vt:lpstr>
      <vt:lpstr>Analysis 2: Number of SSRI Purchases</vt:lpstr>
      <vt:lpstr>SSRI Purchases (Per Individual) (N = 200,935)</vt:lpstr>
      <vt:lpstr>Analysis 3: SSRI Adherence</vt:lpstr>
      <vt:lpstr>SSRI Adherence:  From SSRI (N=22,778) to Any Other Antidepressant (N=17,789)</vt:lpstr>
      <vt:lpstr>Analysis 4: SSRI Dosage Change over Time</vt:lpstr>
      <vt:lpstr>SSRI Dosage:  Dosage Increase in per unit SSRI over time</vt:lpstr>
      <vt:lpstr>There is a larger proportion of SSRI purchasers compared to MDD</vt:lpstr>
      <vt:lpstr>Conclusion and Future Studies</vt:lpstr>
      <vt:lpstr>PowerPoint Presentation</vt:lpstr>
      <vt:lpstr>Suuri kiitos! Onko kysyttävää?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Overtransmission of polygenic risk alleles for migraines in 2,048 Finnish trios</dc:title>
  <cp:lastModifiedBy>Veerapen, Kumar</cp:lastModifiedBy>
  <cp:revision>319</cp:revision>
  <cp:lastPrinted>2019-09-23T17:38:47Z</cp:lastPrinted>
  <dcterms:modified xsi:type="dcterms:W3CDTF">2020-10-23T12:24:06Z</dcterms:modified>
</cp:coreProperties>
</file>